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456" r:id="rId1"/>
  </p:sldMasterIdLst>
  <p:handoutMasterIdLst>
    <p:handoutMasterId r:id="rId26"/>
  </p:handoutMasterIdLst>
  <p:sldIdLst>
    <p:sldId id="256" r:id="rId2"/>
    <p:sldId id="257" r:id="rId3"/>
    <p:sldId id="260" r:id="rId4"/>
    <p:sldId id="297" r:id="rId5"/>
    <p:sldId id="334" r:id="rId6"/>
    <p:sldId id="414" r:id="rId7"/>
    <p:sldId id="268" r:id="rId8"/>
    <p:sldId id="313" r:id="rId9"/>
    <p:sldId id="328" r:id="rId10"/>
    <p:sldId id="320" r:id="rId11"/>
    <p:sldId id="264" r:id="rId12"/>
    <p:sldId id="266" r:id="rId13"/>
    <p:sldId id="267" r:id="rId14"/>
    <p:sldId id="318" r:id="rId15"/>
    <p:sldId id="319" r:id="rId16"/>
    <p:sldId id="316" r:id="rId17"/>
    <p:sldId id="283" r:id="rId18"/>
    <p:sldId id="306" r:id="rId19"/>
    <p:sldId id="279" r:id="rId20"/>
    <p:sldId id="327" r:id="rId21"/>
    <p:sldId id="415" r:id="rId22"/>
    <p:sldId id="302" r:id="rId23"/>
    <p:sldId id="300" r:id="rId24"/>
    <p:sldId id="329"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74897-73FB-4490-B84B-0C03B72C5767}" v="11" dt="2022-07-19T17:24:22.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2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mailto:work-study@csusb.edu"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work-study@csusb.ed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F24D3-1009-48E2-9F7D-C9E769E4CA68}"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C8209BE9-B962-4533-B82B-3EE732DCBE1F}">
      <dgm:prSet/>
      <dgm:spPr/>
      <dgm:t>
        <a:bodyPr/>
        <a:lstStyle/>
        <a:p>
          <a:r>
            <a:rPr lang="en-US"/>
            <a:t>Eligibility Requirements</a:t>
          </a:r>
        </a:p>
      </dgm:t>
    </dgm:pt>
    <dgm:pt modelId="{4F02974E-0194-4927-B573-464F4B2D5C0C}" type="parTrans" cxnId="{C7ECA174-22DD-453F-9496-428A446CBCBC}">
      <dgm:prSet/>
      <dgm:spPr/>
      <dgm:t>
        <a:bodyPr/>
        <a:lstStyle/>
        <a:p>
          <a:endParaRPr lang="en-US"/>
        </a:p>
      </dgm:t>
    </dgm:pt>
    <dgm:pt modelId="{5DE7EA58-3637-4045-936E-4DA7516765D4}" type="sibTrans" cxnId="{C7ECA174-22DD-453F-9496-428A446CBCBC}">
      <dgm:prSet/>
      <dgm:spPr/>
      <dgm:t>
        <a:bodyPr/>
        <a:lstStyle/>
        <a:p>
          <a:endParaRPr lang="en-US"/>
        </a:p>
      </dgm:t>
    </dgm:pt>
    <dgm:pt modelId="{8951AB5A-E91C-49A3-A1D0-63220E6D54C6}">
      <dgm:prSet/>
      <dgm:spPr/>
      <dgm:t>
        <a:bodyPr/>
        <a:lstStyle/>
        <a:p>
          <a:r>
            <a:rPr lang="en-US"/>
            <a:t>Summer &amp; Fall Employment</a:t>
          </a:r>
        </a:p>
      </dgm:t>
    </dgm:pt>
    <dgm:pt modelId="{CF0B6F3D-D6AC-4BEC-AD9B-68B3781D2DD4}" type="parTrans" cxnId="{443CD92C-6A2D-4E1C-8A0E-A63F8419515F}">
      <dgm:prSet/>
      <dgm:spPr/>
      <dgm:t>
        <a:bodyPr/>
        <a:lstStyle/>
        <a:p>
          <a:endParaRPr lang="en-US"/>
        </a:p>
      </dgm:t>
    </dgm:pt>
    <dgm:pt modelId="{C5D78B59-63E7-4796-9D1B-0374F8D1F35D}" type="sibTrans" cxnId="{443CD92C-6A2D-4E1C-8A0E-A63F8419515F}">
      <dgm:prSet/>
      <dgm:spPr/>
      <dgm:t>
        <a:bodyPr/>
        <a:lstStyle/>
        <a:p>
          <a:endParaRPr lang="en-US"/>
        </a:p>
      </dgm:t>
    </dgm:pt>
    <dgm:pt modelId="{C3EF741D-FCDB-4FAE-8CB2-2FBDE1561794}">
      <dgm:prSet/>
      <dgm:spPr/>
      <dgm:t>
        <a:bodyPr/>
        <a:lstStyle/>
        <a:p>
          <a:r>
            <a:rPr lang="en-US"/>
            <a:t>Job Codes:  Bridge vs. Non-Bridge</a:t>
          </a:r>
        </a:p>
      </dgm:t>
    </dgm:pt>
    <dgm:pt modelId="{2E022D0C-BAF0-4AC1-BA2A-E5CE4283AAB0}" type="parTrans" cxnId="{01AF6A9C-090E-4AB3-B03F-CE6560D71F4F}">
      <dgm:prSet/>
      <dgm:spPr/>
      <dgm:t>
        <a:bodyPr/>
        <a:lstStyle/>
        <a:p>
          <a:endParaRPr lang="en-US"/>
        </a:p>
      </dgm:t>
    </dgm:pt>
    <dgm:pt modelId="{841D5B41-8340-4533-AF80-39A8F3E78753}" type="sibTrans" cxnId="{01AF6A9C-090E-4AB3-B03F-CE6560D71F4F}">
      <dgm:prSet/>
      <dgm:spPr/>
      <dgm:t>
        <a:bodyPr/>
        <a:lstStyle/>
        <a:p>
          <a:endParaRPr lang="en-US"/>
        </a:p>
      </dgm:t>
    </dgm:pt>
    <dgm:pt modelId="{F796ED70-7E50-4C19-A523-1569FF3D5C29}">
      <dgm:prSet/>
      <dgm:spPr/>
      <dgm:t>
        <a:bodyPr/>
        <a:lstStyle/>
        <a:p>
          <a:r>
            <a:rPr lang="en-US"/>
            <a:t>FWS Hiring Instructions &amp; Forms (online)</a:t>
          </a:r>
        </a:p>
      </dgm:t>
    </dgm:pt>
    <dgm:pt modelId="{BA921D66-4129-4B0D-B3DB-4E1001C03307}" type="parTrans" cxnId="{7D939880-25F2-49A3-AFF9-B75E77E0D9B6}">
      <dgm:prSet/>
      <dgm:spPr/>
      <dgm:t>
        <a:bodyPr/>
        <a:lstStyle/>
        <a:p>
          <a:endParaRPr lang="en-US"/>
        </a:p>
      </dgm:t>
    </dgm:pt>
    <dgm:pt modelId="{D21B2527-6A78-48C1-9A63-F8275719AB56}" type="sibTrans" cxnId="{7D939880-25F2-49A3-AFF9-B75E77E0D9B6}">
      <dgm:prSet/>
      <dgm:spPr/>
      <dgm:t>
        <a:bodyPr/>
        <a:lstStyle/>
        <a:p>
          <a:endParaRPr lang="en-US"/>
        </a:p>
      </dgm:t>
    </dgm:pt>
    <dgm:pt modelId="{0035F8D9-A7AB-4D5E-89B1-1E3C8DD9C1B3}">
      <dgm:prSet/>
      <dgm:spPr/>
      <dgm:t>
        <a:bodyPr/>
        <a:lstStyle/>
        <a:p>
          <a:r>
            <a:rPr lang="en-US"/>
            <a:t>Background Check</a:t>
          </a:r>
        </a:p>
      </dgm:t>
    </dgm:pt>
    <dgm:pt modelId="{7620B0A1-C81F-4EA9-B8AE-0EA9B8B9C538}" type="parTrans" cxnId="{CC8ADF35-8CC5-4755-939A-0A6D5792B313}">
      <dgm:prSet/>
      <dgm:spPr/>
      <dgm:t>
        <a:bodyPr/>
        <a:lstStyle/>
        <a:p>
          <a:endParaRPr lang="en-US"/>
        </a:p>
      </dgm:t>
    </dgm:pt>
    <dgm:pt modelId="{2801627B-E9D0-4F1A-89F0-CC4A8B41FC2A}" type="sibTrans" cxnId="{CC8ADF35-8CC5-4755-939A-0A6D5792B313}">
      <dgm:prSet/>
      <dgm:spPr/>
      <dgm:t>
        <a:bodyPr/>
        <a:lstStyle/>
        <a:p>
          <a:endParaRPr lang="en-US"/>
        </a:p>
      </dgm:t>
    </dgm:pt>
    <dgm:pt modelId="{CFFDA906-0407-4B10-BF65-A2361FBA2518}">
      <dgm:prSet/>
      <dgm:spPr/>
      <dgm:t>
        <a:bodyPr/>
        <a:lstStyle/>
        <a:p>
          <a:r>
            <a:rPr lang="en-US"/>
            <a:t>Job Postings </a:t>
          </a:r>
        </a:p>
      </dgm:t>
    </dgm:pt>
    <dgm:pt modelId="{40101FBD-1953-4A3C-8420-644A51662372}" type="parTrans" cxnId="{A10E654E-0055-4E12-BB31-D15B6659D35A}">
      <dgm:prSet/>
      <dgm:spPr/>
      <dgm:t>
        <a:bodyPr/>
        <a:lstStyle/>
        <a:p>
          <a:endParaRPr lang="en-US"/>
        </a:p>
      </dgm:t>
    </dgm:pt>
    <dgm:pt modelId="{B51D0F8E-770C-48E8-80F4-B0FA9D85EB3E}" type="sibTrans" cxnId="{A10E654E-0055-4E12-BB31-D15B6659D35A}">
      <dgm:prSet/>
      <dgm:spPr/>
      <dgm:t>
        <a:bodyPr/>
        <a:lstStyle/>
        <a:p>
          <a:endParaRPr lang="en-US"/>
        </a:p>
      </dgm:t>
    </dgm:pt>
    <dgm:pt modelId="{EE2A18D4-B1F2-4ABD-830A-F888429E6085}">
      <dgm:prSet/>
      <dgm:spPr/>
      <dgm:t>
        <a:bodyPr/>
        <a:lstStyle/>
        <a:p>
          <a:r>
            <a:rPr lang="en-US"/>
            <a:t>Placement &amp; Deadlines</a:t>
          </a:r>
        </a:p>
      </dgm:t>
    </dgm:pt>
    <dgm:pt modelId="{0B88FF66-C384-4483-9E34-59F9512BDB51}" type="parTrans" cxnId="{F3E6DB1D-FABC-4BD9-A45E-719642F37F58}">
      <dgm:prSet/>
      <dgm:spPr/>
      <dgm:t>
        <a:bodyPr/>
        <a:lstStyle/>
        <a:p>
          <a:endParaRPr lang="en-US"/>
        </a:p>
      </dgm:t>
    </dgm:pt>
    <dgm:pt modelId="{B88E126B-1C46-4A23-BA7D-D9BE8ED6445D}" type="sibTrans" cxnId="{F3E6DB1D-FABC-4BD9-A45E-719642F37F58}">
      <dgm:prSet/>
      <dgm:spPr/>
      <dgm:t>
        <a:bodyPr/>
        <a:lstStyle/>
        <a:p>
          <a:endParaRPr lang="en-US"/>
        </a:p>
      </dgm:t>
    </dgm:pt>
    <dgm:pt modelId="{A739D884-40F9-4F9F-BA43-8AAD81608BED}">
      <dgm:prSet/>
      <dgm:spPr/>
      <dgm:t>
        <a:bodyPr/>
        <a:lstStyle/>
        <a:p>
          <a:r>
            <a:rPr lang="en-US"/>
            <a:t>Time Reporting</a:t>
          </a:r>
        </a:p>
      </dgm:t>
    </dgm:pt>
    <dgm:pt modelId="{BBB1BDE7-15B7-4F0A-AD83-32ECFA019769}" type="parTrans" cxnId="{40E71C21-4B10-43DD-8329-EAEFC32E1002}">
      <dgm:prSet/>
      <dgm:spPr/>
      <dgm:t>
        <a:bodyPr/>
        <a:lstStyle/>
        <a:p>
          <a:endParaRPr lang="en-US"/>
        </a:p>
      </dgm:t>
    </dgm:pt>
    <dgm:pt modelId="{D5C48B34-B8AE-4FEE-877D-4B25467F2F83}" type="sibTrans" cxnId="{40E71C21-4B10-43DD-8329-EAEFC32E1002}">
      <dgm:prSet/>
      <dgm:spPr/>
      <dgm:t>
        <a:bodyPr/>
        <a:lstStyle/>
        <a:p>
          <a:endParaRPr lang="en-US"/>
        </a:p>
      </dgm:t>
    </dgm:pt>
    <dgm:pt modelId="{E7568322-E30A-43C5-9A8D-EDFE675BCBF1}">
      <dgm:prSet/>
      <dgm:spPr/>
      <dgm:t>
        <a:bodyPr/>
        <a:lstStyle/>
        <a:p>
          <a:r>
            <a:rPr lang="en-US"/>
            <a:t>Termination/Separation</a:t>
          </a:r>
        </a:p>
      </dgm:t>
    </dgm:pt>
    <dgm:pt modelId="{DE1B2EA8-E7A0-47F9-A18E-B7D8794D7E64}" type="parTrans" cxnId="{8401935B-B139-4D12-B178-ADF5A8F66414}">
      <dgm:prSet/>
      <dgm:spPr/>
      <dgm:t>
        <a:bodyPr/>
        <a:lstStyle/>
        <a:p>
          <a:endParaRPr lang="en-US"/>
        </a:p>
      </dgm:t>
    </dgm:pt>
    <dgm:pt modelId="{EF53CCBB-50FD-4E28-8D37-B2767778E9C9}" type="sibTrans" cxnId="{8401935B-B139-4D12-B178-ADF5A8F66414}">
      <dgm:prSet/>
      <dgm:spPr/>
      <dgm:t>
        <a:bodyPr/>
        <a:lstStyle/>
        <a:p>
          <a:endParaRPr lang="en-US"/>
        </a:p>
      </dgm:t>
    </dgm:pt>
    <dgm:pt modelId="{4DA95664-8CBF-4D13-A0D5-4F62C298962D}" type="pres">
      <dgm:prSet presAssocID="{89BF24D3-1009-48E2-9F7D-C9E769E4CA68}" presName="linear" presStyleCnt="0">
        <dgm:presLayoutVars>
          <dgm:animLvl val="lvl"/>
          <dgm:resizeHandles val="exact"/>
        </dgm:presLayoutVars>
      </dgm:prSet>
      <dgm:spPr/>
    </dgm:pt>
    <dgm:pt modelId="{D9AA7AA5-D95D-4B32-95A1-2F2407C58C14}" type="pres">
      <dgm:prSet presAssocID="{C8209BE9-B962-4533-B82B-3EE732DCBE1F}" presName="parentText" presStyleLbl="node1" presStyleIdx="0" presStyleCnt="9">
        <dgm:presLayoutVars>
          <dgm:chMax val="0"/>
          <dgm:bulletEnabled val="1"/>
        </dgm:presLayoutVars>
      </dgm:prSet>
      <dgm:spPr/>
    </dgm:pt>
    <dgm:pt modelId="{9B21ACD0-4788-4358-B247-F50EB55A5588}" type="pres">
      <dgm:prSet presAssocID="{5DE7EA58-3637-4045-936E-4DA7516765D4}" presName="spacer" presStyleCnt="0"/>
      <dgm:spPr/>
    </dgm:pt>
    <dgm:pt modelId="{C75C1B29-990E-4084-807C-F9FF202506B5}" type="pres">
      <dgm:prSet presAssocID="{8951AB5A-E91C-49A3-A1D0-63220E6D54C6}" presName="parentText" presStyleLbl="node1" presStyleIdx="1" presStyleCnt="9">
        <dgm:presLayoutVars>
          <dgm:chMax val="0"/>
          <dgm:bulletEnabled val="1"/>
        </dgm:presLayoutVars>
      </dgm:prSet>
      <dgm:spPr/>
    </dgm:pt>
    <dgm:pt modelId="{F52DBEE2-94EA-4769-8172-D38AA0EDF747}" type="pres">
      <dgm:prSet presAssocID="{C5D78B59-63E7-4796-9D1B-0374F8D1F35D}" presName="spacer" presStyleCnt="0"/>
      <dgm:spPr/>
    </dgm:pt>
    <dgm:pt modelId="{5F8191A0-20F9-4D89-9973-24C634AF531C}" type="pres">
      <dgm:prSet presAssocID="{C3EF741D-FCDB-4FAE-8CB2-2FBDE1561794}" presName="parentText" presStyleLbl="node1" presStyleIdx="2" presStyleCnt="9">
        <dgm:presLayoutVars>
          <dgm:chMax val="0"/>
          <dgm:bulletEnabled val="1"/>
        </dgm:presLayoutVars>
      </dgm:prSet>
      <dgm:spPr/>
    </dgm:pt>
    <dgm:pt modelId="{1F008D2D-AA87-4CF8-8AC1-F84B077CBF07}" type="pres">
      <dgm:prSet presAssocID="{841D5B41-8340-4533-AF80-39A8F3E78753}" presName="spacer" presStyleCnt="0"/>
      <dgm:spPr/>
    </dgm:pt>
    <dgm:pt modelId="{861E3F10-741C-49A5-9340-64D0ACCD61C8}" type="pres">
      <dgm:prSet presAssocID="{F796ED70-7E50-4C19-A523-1569FF3D5C29}" presName="parentText" presStyleLbl="node1" presStyleIdx="3" presStyleCnt="9">
        <dgm:presLayoutVars>
          <dgm:chMax val="0"/>
          <dgm:bulletEnabled val="1"/>
        </dgm:presLayoutVars>
      </dgm:prSet>
      <dgm:spPr/>
    </dgm:pt>
    <dgm:pt modelId="{4A5FD539-CEDD-41B8-96B5-D8F2C3A661E6}" type="pres">
      <dgm:prSet presAssocID="{D21B2527-6A78-48C1-9A63-F8275719AB56}" presName="spacer" presStyleCnt="0"/>
      <dgm:spPr/>
    </dgm:pt>
    <dgm:pt modelId="{F1B75DFF-43FA-4945-A292-C5C3C201CEE2}" type="pres">
      <dgm:prSet presAssocID="{0035F8D9-A7AB-4D5E-89B1-1E3C8DD9C1B3}" presName="parentText" presStyleLbl="node1" presStyleIdx="4" presStyleCnt="9">
        <dgm:presLayoutVars>
          <dgm:chMax val="0"/>
          <dgm:bulletEnabled val="1"/>
        </dgm:presLayoutVars>
      </dgm:prSet>
      <dgm:spPr/>
    </dgm:pt>
    <dgm:pt modelId="{30BC4F51-9D8F-4D17-B6E2-F1507F00A376}" type="pres">
      <dgm:prSet presAssocID="{2801627B-E9D0-4F1A-89F0-CC4A8B41FC2A}" presName="spacer" presStyleCnt="0"/>
      <dgm:spPr/>
    </dgm:pt>
    <dgm:pt modelId="{131BA7ED-6B2D-448B-BF88-355BDCF63458}" type="pres">
      <dgm:prSet presAssocID="{CFFDA906-0407-4B10-BF65-A2361FBA2518}" presName="parentText" presStyleLbl="node1" presStyleIdx="5" presStyleCnt="9">
        <dgm:presLayoutVars>
          <dgm:chMax val="0"/>
          <dgm:bulletEnabled val="1"/>
        </dgm:presLayoutVars>
      </dgm:prSet>
      <dgm:spPr/>
    </dgm:pt>
    <dgm:pt modelId="{76FDEFCD-5B05-4798-98DC-7068C9BCD24E}" type="pres">
      <dgm:prSet presAssocID="{B51D0F8E-770C-48E8-80F4-B0FA9D85EB3E}" presName="spacer" presStyleCnt="0"/>
      <dgm:spPr/>
    </dgm:pt>
    <dgm:pt modelId="{B188EF1F-3A6A-4D25-84DF-8E6973551BF4}" type="pres">
      <dgm:prSet presAssocID="{EE2A18D4-B1F2-4ABD-830A-F888429E6085}" presName="parentText" presStyleLbl="node1" presStyleIdx="6" presStyleCnt="9">
        <dgm:presLayoutVars>
          <dgm:chMax val="0"/>
          <dgm:bulletEnabled val="1"/>
        </dgm:presLayoutVars>
      </dgm:prSet>
      <dgm:spPr/>
    </dgm:pt>
    <dgm:pt modelId="{AC335CBE-E296-4808-B42B-8D4D44CEC76B}" type="pres">
      <dgm:prSet presAssocID="{B88E126B-1C46-4A23-BA7D-D9BE8ED6445D}" presName="spacer" presStyleCnt="0"/>
      <dgm:spPr/>
    </dgm:pt>
    <dgm:pt modelId="{0A957084-F716-496B-83A6-A493E853EB23}" type="pres">
      <dgm:prSet presAssocID="{A739D884-40F9-4F9F-BA43-8AAD81608BED}" presName="parentText" presStyleLbl="node1" presStyleIdx="7" presStyleCnt="9">
        <dgm:presLayoutVars>
          <dgm:chMax val="0"/>
          <dgm:bulletEnabled val="1"/>
        </dgm:presLayoutVars>
      </dgm:prSet>
      <dgm:spPr/>
    </dgm:pt>
    <dgm:pt modelId="{3EF449E9-C003-40CA-8917-087D43D6844B}" type="pres">
      <dgm:prSet presAssocID="{D5C48B34-B8AE-4FEE-877D-4B25467F2F83}" presName="spacer" presStyleCnt="0"/>
      <dgm:spPr/>
    </dgm:pt>
    <dgm:pt modelId="{7726283F-E276-4D43-BC69-16757CBD9D5F}" type="pres">
      <dgm:prSet presAssocID="{E7568322-E30A-43C5-9A8D-EDFE675BCBF1}" presName="parentText" presStyleLbl="node1" presStyleIdx="8" presStyleCnt="9">
        <dgm:presLayoutVars>
          <dgm:chMax val="0"/>
          <dgm:bulletEnabled val="1"/>
        </dgm:presLayoutVars>
      </dgm:prSet>
      <dgm:spPr/>
    </dgm:pt>
  </dgm:ptLst>
  <dgm:cxnLst>
    <dgm:cxn modelId="{DB9E1504-F100-48C9-B1A4-8488CCC39A0B}" type="presOf" srcId="{89BF24D3-1009-48E2-9F7D-C9E769E4CA68}" destId="{4DA95664-8CBF-4D13-A0D5-4F62C298962D}" srcOrd="0" destOrd="0" presId="urn:microsoft.com/office/officeart/2005/8/layout/vList2"/>
    <dgm:cxn modelId="{7E3C5917-068A-4F09-9145-F121DF0D9AD1}" type="presOf" srcId="{0035F8D9-A7AB-4D5E-89B1-1E3C8DD9C1B3}" destId="{F1B75DFF-43FA-4945-A292-C5C3C201CEE2}" srcOrd="0" destOrd="0" presId="urn:microsoft.com/office/officeart/2005/8/layout/vList2"/>
    <dgm:cxn modelId="{F3E6DB1D-FABC-4BD9-A45E-719642F37F58}" srcId="{89BF24D3-1009-48E2-9F7D-C9E769E4CA68}" destId="{EE2A18D4-B1F2-4ABD-830A-F888429E6085}" srcOrd="6" destOrd="0" parTransId="{0B88FF66-C384-4483-9E34-59F9512BDB51}" sibTransId="{B88E126B-1C46-4A23-BA7D-D9BE8ED6445D}"/>
    <dgm:cxn modelId="{40E71C21-4B10-43DD-8329-EAEFC32E1002}" srcId="{89BF24D3-1009-48E2-9F7D-C9E769E4CA68}" destId="{A739D884-40F9-4F9F-BA43-8AAD81608BED}" srcOrd="7" destOrd="0" parTransId="{BBB1BDE7-15B7-4F0A-AD83-32ECFA019769}" sibTransId="{D5C48B34-B8AE-4FEE-877D-4B25467F2F83}"/>
    <dgm:cxn modelId="{443CD92C-6A2D-4E1C-8A0E-A63F8419515F}" srcId="{89BF24D3-1009-48E2-9F7D-C9E769E4CA68}" destId="{8951AB5A-E91C-49A3-A1D0-63220E6D54C6}" srcOrd="1" destOrd="0" parTransId="{CF0B6F3D-D6AC-4BEC-AD9B-68B3781D2DD4}" sibTransId="{C5D78B59-63E7-4796-9D1B-0374F8D1F35D}"/>
    <dgm:cxn modelId="{CC8ADF35-8CC5-4755-939A-0A6D5792B313}" srcId="{89BF24D3-1009-48E2-9F7D-C9E769E4CA68}" destId="{0035F8D9-A7AB-4D5E-89B1-1E3C8DD9C1B3}" srcOrd="4" destOrd="0" parTransId="{7620B0A1-C81F-4EA9-B8AE-0EA9B8B9C538}" sibTransId="{2801627B-E9D0-4F1A-89F0-CC4A8B41FC2A}"/>
    <dgm:cxn modelId="{8401935B-B139-4D12-B178-ADF5A8F66414}" srcId="{89BF24D3-1009-48E2-9F7D-C9E769E4CA68}" destId="{E7568322-E30A-43C5-9A8D-EDFE675BCBF1}" srcOrd="8" destOrd="0" parTransId="{DE1B2EA8-E7A0-47F9-A18E-B7D8794D7E64}" sibTransId="{EF53CCBB-50FD-4E28-8D37-B2767778E9C9}"/>
    <dgm:cxn modelId="{608ADF5F-BF60-4886-A74E-53C56BEB1274}" type="presOf" srcId="{F796ED70-7E50-4C19-A523-1569FF3D5C29}" destId="{861E3F10-741C-49A5-9340-64D0ACCD61C8}" srcOrd="0" destOrd="0" presId="urn:microsoft.com/office/officeart/2005/8/layout/vList2"/>
    <dgm:cxn modelId="{38649F69-B15A-4732-BEFE-635E2D9C00F9}" type="presOf" srcId="{C3EF741D-FCDB-4FAE-8CB2-2FBDE1561794}" destId="{5F8191A0-20F9-4D89-9973-24C634AF531C}" srcOrd="0" destOrd="0" presId="urn:microsoft.com/office/officeart/2005/8/layout/vList2"/>
    <dgm:cxn modelId="{E982D84A-0EBD-458E-A060-343B75EFF27C}" type="presOf" srcId="{E7568322-E30A-43C5-9A8D-EDFE675BCBF1}" destId="{7726283F-E276-4D43-BC69-16757CBD9D5F}" srcOrd="0" destOrd="0" presId="urn:microsoft.com/office/officeart/2005/8/layout/vList2"/>
    <dgm:cxn modelId="{A10E654E-0055-4E12-BB31-D15B6659D35A}" srcId="{89BF24D3-1009-48E2-9F7D-C9E769E4CA68}" destId="{CFFDA906-0407-4B10-BF65-A2361FBA2518}" srcOrd="5" destOrd="0" parTransId="{40101FBD-1953-4A3C-8420-644A51662372}" sibTransId="{B51D0F8E-770C-48E8-80F4-B0FA9D85EB3E}"/>
    <dgm:cxn modelId="{1845836F-3433-4C20-B572-604ECC856A46}" type="presOf" srcId="{C8209BE9-B962-4533-B82B-3EE732DCBE1F}" destId="{D9AA7AA5-D95D-4B32-95A1-2F2407C58C14}" srcOrd="0" destOrd="0" presId="urn:microsoft.com/office/officeart/2005/8/layout/vList2"/>
    <dgm:cxn modelId="{C7ECA174-22DD-453F-9496-428A446CBCBC}" srcId="{89BF24D3-1009-48E2-9F7D-C9E769E4CA68}" destId="{C8209BE9-B962-4533-B82B-3EE732DCBE1F}" srcOrd="0" destOrd="0" parTransId="{4F02974E-0194-4927-B573-464F4B2D5C0C}" sibTransId="{5DE7EA58-3637-4045-936E-4DA7516765D4}"/>
    <dgm:cxn modelId="{F952EA58-F138-49E2-90DF-B0F54F8E68D0}" type="presOf" srcId="{CFFDA906-0407-4B10-BF65-A2361FBA2518}" destId="{131BA7ED-6B2D-448B-BF88-355BDCF63458}" srcOrd="0" destOrd="0" presId="urn:microsoft.com/office/officeart/2005/8/layout/vList2"/>
    <dgm:cxn modelId="{7D939880-25F2-49A3-AFF9-B75E77E0D9B6}" srcId="{89BF24D3-1009-48E2-9F7D-C9E769E4CA68}" destId="{F796ED70-7E50-4C19-A523-1569FF3D5C29}" srcOrd="3" destOrd="0" parTransId="{BA921D66-4129-4B0D-B3DB-4E1001C03307}" sibTransId="{D21B2527-6A78-48C1-9A63-F8275719AB56}"/>
    <dgm:cxn modelId="{9AE30A8C-E1FB-4DFF-BEE6-5E050FFFE225}" type="presOf" srcId="{A739D884-40F9-4F9F-BA43-8AAD81608BED}" destId="{0A957084-F716-496B-83A6-A493E853EB23}" srcOrd="0" destOrd="0" presId="urn:microsoft.com/office/officeart/2005/8/layout/vList2"/>
    <dgm:cxn modelId="{01AF6A9C-090E-4AB3-B03F-CE6560D71F4F}" srcId="{89BF24D3-1009-48E2-9F7D-C9E769E4CA68}" destId="{C3EF741D-FCDB-4FAE-8CB2-2FBDE1561794}" srcOrd="2" destOrd="0" parTransId="{2E022D0C-BAF0-4AC1-BA2A-E5CE4283AAB0}" sibTransId="{841D5B41-8340-4533-AF80-39A8F3E78753}"/>
    <dgm:cxn modelId="{9A59BDCA-F878-4C78-BF9F-2BDE5FE993AE}" type="presOf" srcId="{8951AB5A-E91C-49A3-A1D0-63220E6D54C6}" destId="{C75C1B29-990E-4084-807C-F9FF202506B5}" srcOrd="0" destOrd="0" presId="urn:microsoft.com/office/officeart/2005/8/layout/vList2"/>
    <dgm:cxn modelId="{53B7A3CF-148B-4B09-9C39-6E6703C9D9CA}" type="presOf" srcId="{EE2A18D4-B1F2-4ABD-830A-F888429E6085}" destId="{B188EF1F-3A6A-4D25-84DF-8E6973551BF4}" srcOrd="0" destOrd="0" presId="urn:microsoft.com/office/officeart/2005/8/layout/vList2"/>
    <dgm:cxn modelId="{FAEB2646-D058-43A6-BC80-EB1C99AB43FE}" type="presParOf" srcId="{4DA95664-8CBF-4D13-A0D5-4F62C298962D}" destId="{D9AA7AA5-D95D-4B32-95A1-2F2407C58C14}" srcOrd="0" destOrd="0" presId="urn:microsoft.com/office/officeart/2005/8/layout/vList2"/>
    <dgm:cxn modelId="{D733FF1E-37E9-402C-BE0E-EA7FCCCBD81C}" type="presParOf" srcId="{4DA95664-8CBF-4D13-A0D5-4F62C298962D}" destId="{9B21ACD0-4788-4358-B247-F50EB55A5588}" srcOrd="1" destOrd="0" presId="urn:microsoft.com/office/officeart/2005/8/layout/vList2"/>
    <dgm:cxn modelId="{A8638E18-97FB-48F0-8F47-F39504AD10E5}" type="presParOf" srcId="{4DA95664-8CBF-4D13-A0D5-4F62C298962D}" destId="{C75C1B29-990E-4084-807C-F9FF202506B5}" srcOrd="2" destOrd="0" presId="urn:microsoft.com/office/officeart/2005/8/layout/vList2"/>
    <dgm:cxn modelId="{22B5D15E-91D1-40EA-83D2-8087439AD439}" type="presParOf" srcId="{4DA95664-8CBF-4D13-A0D5-4F62C298962D}" destId="{F52DBEE2-94EA-4769-8172-D38AA0EDF747}" srcOrd="3" destOrd="0" presId="urn:microsoft.com/office/officeart/2005/8/layout/vList2"/>
    <dgm:cxn modelId="{9C26DAED-0F03-486A-8EE7-F9B67395CCE2}" type="presParOf" srcId="{4DA95664-8CBF-4D13-A0D5-4F62C298962D}" destId="{5F8191A0-20F9-4D89-9973-24C634AF531C}" srcOrd="4" destOrd="0" presId="urn:microsoft.com/office/officeart/2005/8/layout/vList2"/>
    <dgm:cxn modelId="{F06FA362-9B9A-426B-82CC-00BD17DF3C8B}" type="presParOf" srcId="{4DA95664-8CBF-4D13-A0D5-4F62C298962D}" destId="{1F008D2D-AA87-4CF8-8AC1-F84B077CBF07}" srcOrd="5" destOrd="0" presId="urn:microsoft.com/office/officeart/2005/8/layout/vList2"/>
    <dgm:cxn modelId="{980A39E7-4BCC-4ECD-BB33-BFAAEED8F46D}" type="presParOf" srcId="{4DA95664-8CBF-4D13-A0D5-4F62C298962D}" destId="{861E3F10-741C-49A5-9340-64D0ACCD61C8}" srcOrd="6" destOrd="0" presId="urn:microsoft.com/office/officeart/2005/8/layout/vList2"/>
    <dgm:cxn modelId="{FA25E421-9D94-40B6-8903-37B352EE3D4A}" type="presParOf" srcId="{4DA95664-8CBF-4D13-A0D5-4F62C298962D}" destId="{4A5FD539-CEDD-41B8-96B5-D8F2C3A661E6}" srcOrd="7" destOrd="0" presId="urn:microsoft.com/office/officeart/2005/8/layout/vList2"/>
    <dgm:cxn modelId="{9F40D975-32DE-44F8-8959-ACB344936E82}" type="presParOf" srcId="{4DA95664-8CBF-4D13-A0D5-4F62C298962D}" destId="{F1B75DFF-43FA-4945-A292-C5C3C201CEE2}" srcOrd="8" destOrd="0" presId="urn:microsoft.com/office/officeart/2005/8/layout/vList2"/>
    <dgm:cxn modelId="{714F6F44-45B2-4AF6-B20A-11904C73396C}" type="presParOf" srcId="{4DA95664-8CBF-4D13-A0D5-4F62C298962D}" destId="{30BC4F51-9D8F-4D17-B6E2-F1507F00A376}" srcOrd="9" destOrd="0" presId="urn:microsoft.com/office/officeart/2005/8/layout/vList2"/>
    <dgm:cxn modelId="{2A4AAC3C-075C-41FF-B926-EB0B1FEBFF23}" type="presParOf" srcId="{4DA95664-8CBF-4D13-A0D5-4F62C298962D}" destId="{131BA7ED-6B2D-448B-BF88-355BDCF63458}" srcOrd="10" destOrd="0" presId="urn:microsoft.com/office/officeart/2005/8/layout/vList2"/>
    <dgm:cxn modelId="{B1C07267-24FF-4753-B828-1E49C0C4F7F5}" type="presParOf" srcId="{4DA95664-8CBF-4D13-A0D5-4F62C298962D}" destId="{76FDEFCD-5B05-4798-98DC-7068C9BCD24E}" srcOrd="11" destOrd="0" presId="urn:microsoft.com/office/officeart/2005/8/layout/vList2"/>
    <dgm:cxn modelId="{7944CE04-3C3B-4D71-B5CE-2C61356BD5D2}" type="presParOf" srcId="{4DA95664-8CBF-4D13-A0D5-4F62C298962D}" destId="{B188EF1F-3A6A-4D25-84DF-8E6973551BF4}" srcOrd="12" destOrd="0" presId="urn:microsoft.com/office/officeart/2005/8/layout/vList2"/>
    <dgm:cxn modelId="{317A0C73-AC1D-4D3D-BEF5-9DDA73F90E68}" type="presParOf" srcId="{4DA95664-8CBF-4D13-A0D5-4F62C298962D}" destId="{AC335CBE-E296-4808-B42B-8D4D44CEC76B}" srcOrd="13" destOrd="0" presId="urn:microsoft.com/office/officeart/2005/8/layout/vList2"/>
    <dgm:cxn modelId="{D1E9D019-2B94-49DB-9478-8C3EE3194A29}" type="presParOf" srcId="{4DA95664-8CBF-4D13-A0D5-4F62C298962D}" destId="{0A957084-F716-496B-83A6-A493E853EB23}" srcOrd="14" destOrd="0" presId="urn:microsoft.com/office/officeart/2005/8/layout/vList2"/>
    <dgm:cxn modelId="{BF387413-A7DA-4F2B-A057-5AB4CCFAD4D4}" type="presParOf" srcId="{4DA95664-8CBF-4D13-A0D5-4F62C298962D}" destId="{3EF449E9-C003-40CA-8917-087D43D6844B}" srcOrd="15" destOrd="0" presId="urn:microsoft.com/office/officeart/2005/8/layout/vList2"/>
    <dgm:cxn modelId="{FEB69A9E-C3EF-44EE-8BA9-9EA422C5EFB2}" type="presParOf" srcId="{4DA95664-8CBF-4D13-A0D5-4F62C298962D}" destId="{7726283F-E276-4D43-BC69-16757CBD9D5F}"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9023C-A105-47BC-83CD-79F3E829DCC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93B0F521-A75C-44AB-9B15-F9252EFF0406}">
      <dgm:prSet/>
      <dgm:spPr/>
      <dgm:t>
        <a:bodyPr/>
        <a:lstStyle/>
        <a:p>
          <a:r>
            <a:rPr lang="en-US"/>
            <a:t>Enrolled at least half-time </a:t>
          </a:r>
        </a:p>
      </dgm:t>
    </dgm:pt>
    <dgm:pt modelId="{57E78C97-1709-48CE-B209-D21D16A2886F}" type="parTrans" cxnId="{EDCCF3EF-71B4-48AA-9DAC-4219C95A5145}">
      <dgm:prSet/>
      <dgm:spPr/>
      <dgm:t>
        <a:bodyPr/>
        <a:lstStyle/>
        <a:p>
          <a:endParaRPr lang="en-US"/>
        </a:p>
      </dgm:t>
    </dgm:pt>
    <dgm:pt modelId="{47E23080-B10E-4B40-8477-A9E39D18B7C7}" type="sibTrans" cxnId="{EDCCF3EF-71B4-48AA-9DAC-4219C95A5145}">
      <dgm:prSet/>
      <dgm:spPr/>
      <dgm:t>
        <a:bodyPr/>
        <a:lstStyle/>
        <a:p>
          <a:endParaRPr lang="en-US"/>
        </a:p>
      </dgm:t>
    </dgm:pt>
    <dgm:pt modelId="{DF75A70A-A2FF-4344-90FD-679075744CD7}">
      <dgm:prSet/>
      <dgm:spPr/>
      <dgm:t>
        <a:bodyPr/>
        <a:lstStyle/>
        <a:p>
          <a:r>
            <a:rPr lang="en-US"/>
            <a:t>Undergraduate = 6 units</a:t>
          </a:r>
        </a:p>
      </dgm:t>
    </dgm:pt>
    <dgm:pt modelId="{A1AF28AD-D18D-4EBC-8C82-D59F1002DF4F}" type="parTrans" cxnId="{DD82980F-589D-488E-A45F-81A7EA20A964}">
      <dgm:prSet/>
      <dgm:spPr/>
      <dgm:t>
        <a:bodyPr/>
        <a:lstStyle/>
        <a:p>
          <a:endParaRPr lang="en-US"/>
        </a:p>
      </dgm:t>
    </dgm:pt>
    <dgm:pt modelId="{5E913A25-A074-4440-9897-31BBAD545C52}" type="sibTrans" cxnId="{DD82980F-589D-488E-A45F-81A7EA20A964}">
      <dgm:prSet/>
      <dgm:spPr/>
      <dgm:t>
        <a:bodyPr/>
        <a:lstStyle/>
        <a:p>
          <a:endParaRPr lang="en-US"/>
        </a:p>
      </dgm:t>
    </dgm:pt>
    <dgm:pt modelId="{F7591A21-F615-4BC6-A727-F04A844C7CEC}">
      <dgm:prSet/>
      <dgm:spPr/>
      <dgm:t>
        <a:bodyPr/>
        <a:lstStyle/>
        <a:p>
          <a:r>
            <a:rPr lang="en-US"/>
            <a:t>Graduate = 3 units of graduate level coursework</a:t>
          </a:r>
        </a:p>
      </dgm:t>
    </dgm:pt>
    <dgm:pt modelId="{B1044209-58CF-466C-B310-499884C93C10}" type="parTrans" cxnId="{B34D4E01-3362-461B-85C8-B9A3551888D5}">
      <dgm:prSet/>
      <dgm:spPr/>
      <dgm:t>
        <a:bodyPr/>
        <a:lstStyle/>
        <a:p>
          <a:endParaRPr lang="en-US"/>
        </a:p>
      </dgm:t>
    </dgm:pt>
    <dgm:pt modelId="{27287231-A877-41BB-B829-17FC0C797C7A}" type="sibTrans" cxnId="{B34D4E01-3362-461B-85C8-B9A3551888D5}">
      <dgm:prSet/>
      <dgm:spPr/>
      <dgm:t>
        <a:bodyPr/>
        <a:lstStyle/>
        <a:p>
          <a:endParaRPr lang="en-US"/>
        </a:p>
      </dgm:t>
    </dgm:pt>
    <dgm:pt modelId="{F136A3F6-2DAB-42BA-AD06-794F6990DEC8}">
      <dgm:prSet/>
      <dgm:spPr/>
      <dgm:t>
        <a:bodyPr/>
        <a:lstStyle/>
        <a:p>
          <a:r>
            <a:rPr lang="en-US"/>
            <a:t>Maintain Satisfactory Academic Progress </a:t>
          </a:r>
        </a:p>
      </dgm:t>
    </dgm:pt>
    <dgm:pt modelId="{879F705F-4F34-4EF8-B6F6-7D340D1B413F}" type="parTrans" cxnId="{C5AF99B8-B53D-47D5-8D60-20D0823BE549}">
      <dgm:prSet/>
      <dgm:spPr/>
      <dgm:t>
        <a:bodyPr/>
        <a:lstStyle/>
        <a:p>
          <a:endParaRPr lang="en-US"/>
        </a:p>
      </dgm:t>
    </dgm:pt>
    <dgm:pt modelId="{02C655BA-F325-42AF-8AD2-45A26EF446A5}" type="sibTrans" cxnId="{C5AF99B8-B53D-47D5-8D60-20D0823BE549}">
      <dgm:prSet/>
      <dgm:spPr/>
      <dgm:t>
        <a:bodyPr/>
        <a:lstStyle/>
        <a:p>
          <a:endParaRPr lang="en-US"/>
        </a:p>
      </dgm:t>
    </dgm:pt>
    <dgm:pt modelId="{466EBC5A-0584-4DE6-BD06-123381F5B4BD}">
      <dgm:prSet/>
      <dgm:spPr/>
      <dgm:t>
        <a:bodyPr/>
        <a:lstStyle/>
        <a:p>
          <a:r>
            <a:rPr lang="en-US"/>
            <a:t>Demonstrate Financial Need</a:t>
          </a:r>
        </a:p>
      </dgm:t>
    </dgm:pt>
    <dgm:pt modelId="{F7D89F99-C79B-4054-9EAE-0EF50B1C9B3C}" type="parTrans" cxnId="{59A5F71E-96E5-4162-BB88-A41A3CA3EEE4}">
      <dgm:prSet/>
      <dgm:spPr/>
      <dgm:t>
        <a:bodyPr/>
        <a:lstStyle/>
        <a:p>
          <a:endParaRPr lang="en-US"/>
        </a:p>
      </dgm:t>
    </dgm:pt>
    <dgm:pt modelId="{A7B0ED05-18B5-4D7D-9F42-A51307EFD527}" type="sibTrans" cxnId="{59A5F71E-96E5-4162-BB88-A41A3CA3EEE4}">
      <dgm:prSet/>
      <dgm:spPr/>
      <dgm:t>
        <a:bodyPr/>
        <a:lstStyle/>
        <a:p>
          <a:endParaRPr lang="en-US"/>
        </a:p>
      </dgm:t>
    </dgm:pt>
    <dgm:pt modelId="{E2839FAD-0433-4115-A578-5D3C11C2DDD9}">
      <dgm:prSet/>
      <dgm:spPr/>
      <dgm:t>
        <a:bodyPr/>
        <a:lstStyle/>
        <a:p>
          <a:r>
            <a:rPr lang="en-US"/>
            <a:t>Awarded Federal Work-Study</a:t>
          </a:r>
        </a:p>
      </dgm:t>
    </dgm:pt>
    <dgm:pt modelId="{58171A88-7A85-490B-8028-8A7866477490}" type="parTrans" cxnId="{81B63B24-88DF-4637-A33F-7BF17AD57728}">
      <dgm:prSet/>
      <dgm:spPr/>
      <dgm:t>
        <a:bodyPr/>
        <a:lstStyle/>
        <a:p>
          <a:endParaRPr lang="en-US"/>
        </a:p>
      </dgm:t>
    </dgm:pt>
    <dgm:pt modelId="{D1C7A5F9-6A15-4A6A-884B-AB2862120F4F}" type="sibTrans" cxnId="{81B63B24-88DF-4637-A33F-7BF17AD57728}">
      <dgm:prSet/>
      <dgm:spPr/>
      <dgm:t>
        <a:bodyPr/>
        <a:lstStyle/>
        <a:p>
          <a:endParaRPr lang="en-US"/>
        </a:p>
      </dgm:t>
    </dgm:pt>
    <dgm:pt modelId="{4AD468BB-0EEB-4386-A736-7DEF045C6973}">
      <dgm:prSet/>
      <dgm:spPr/>
      <dgm:t>
        <a:bodyPr/>
        <a:lstStyle/>
        <a:p>
          <a:r>
            <a:rPr lang="en-US"/>
            <a:t>21/22 for June 2022 employment</a:t>
          </a:r>
        </a:p>
      </dgm:t>
    </dgm:pt>
    <dgm:pt modelId="{2A14704C-2312-4512-A9C4-3D6B364F7E90}" type="parTrans" cxnId="{5F686863-3704-4641-9370-C0DAE27120DD}">
      <dgm:prSet/>
      <dgm:spPr/>
      <dgm:t>
        <a:bodyPr/>
        <a:lstStyle/>
        <a:p>
          <a:endParaRPr lang="en-US"/>
        </a:p>
      </dgm:t>
    </dgm:pt>
    <dgm:pt modelId="{EE608852-BA9F-4771-9C98-23D7421B99D3}" type="sibTrans" cxnId="{5F686863-3704-4641-9370-C0DAE27120DD}">
      <dgm:prSet/>
      <dgm:spPr/>
      <dgm:t>
        <a:bodyPr/>
        <a:lstStyle/>
        <a:p>
          <a:endParaRPr lang="en-US"/>
        </a:p>
      </dgm:t>
    </dgm:pt>
    <dgm:pt modelId="{1441D337-6DBF-4BE7-95BC-E0C70C850558}">
      <dgm:prSet/>
      <dgm:spPr/>
      <dgm:t>
        <a:bodyPr/>
        <a:lstStyle/>
        <a:p>
          <a:r>
            <a:rPr lang="en-US"/>
            <a:t>22/23 for July 2022 – May 2023 employment</a:t>
          </a:r>
        </a:p>
      </dgm:t>
    </dgm:pt>
    <dgm:pt modelId="{86DF3DD1-D1D0-4BDC-83EF-83744575DA04}" type="parTrans" cxnId="{3C3EA2C3-BFB4-4710-9FED-09DD23D5F330}">
      <dgm:prSet/>
      <dgm:spPr/>
      <dgm:t>
        <a:bodyPr/>
        <a:lstStyle/>
        <a:p>
          <a:endParaRPr lang="en-US"/>
        </a:p>
      </dgm:t>
    </dgm:pt>
    <dgm:pt modelId="{363FB368-1634-4122-8034-77D5F38AE6BF}" type="sibTrans" cxnId="{3C3EA2C3-BFB4-4710-9FED-09DD23D5F330}">
      <dgm:prSet/>
      <dgm:spPr/>
      <dgm:t>
        <a:bodyPr/>
        <a:lstStyle/>
        <a:p>
          <a:endParaRPr lang="en-US"/>
        </a:p>
      </dgm:t>
    </dgm:pt>
    <dgm:pt modelId="{092D3143-AEE0-4B73-86B7-4265B0012DDC}">
      <dgm:prSet/>
      <dgm:spPr/>
      <dgm:t>
        <a:bodyPr/>
        <a:lstStyle/>
        <a:p>
          <a:r>
            <a:rPr lang="en-US"/>
            <a:t>Eligible to work in the United States</a:t>
          </a:r>
        </a:p>
      </dgm:t>
    </dgm:pt>
    <dgm:pt modelId="{F3CB34A3-BFBD-4304-84CB-818BB721B485}" type="parTrans" cxnId="{C430C597-7B29-44BB-8CA7-F76B42A83ADA}">
      <dgm:prSet/>
      <dgm:spPr/>
      <dgm:t>
        <a:bodyPr/>
        <a:lstStyle/>
        <a:p>
          <a:endParaRPr lang="en-US"/>
        </a:p>
      </dgm:t>
    </dgm:pt>
    <dgm:pt modelId="{50215A5E-3477-4017-B67A-CBB0ABE01F77}" type="sibTrans" cxnId="{C430C597-7B29-44BB-8CA7-F76B42A83ADA}">
      <dgm:prSet/>
      <dgm:spPr/>
      <dgm:t>
        <a:bodyPr/>
        <a:lstStyle/>
        <a:p>
          <a:endParaRPr lang="en-US"/>
        </a:p>
      </dgm:t>
    </dgm:pt>
    <dgm:pt modelId="{57C20B20-0236-4E14-A1FC-1EEAA78C150F}">
      <dgm:prSet/>
      <dgm:spPr/>
      <dgm:t>
        <a:bodyPr/>
        <a:lstStyle/>
        <a:p>
          <a:r>
            <a:rPr lang="en-US"/>
            <a:t>Complete FWS tutorial</a:t>
          </a:r>
        </a:p>
      </dgm:t>
    </dgm:pt>
    <dgm:pt modelId="{41668EFC-7B56-4FED-9B66-29FB9FCF44DE}" type="parTrans" cxnId="{614AA3AB-C0A0-492B-841C-C0E7C916BE57}">
      <dgm:prSet/>
      <dgm:spPr/>
      <dgm:t>
        <a:bodyPr/>
        <a:lstStyle/>
        <a:p>
          <a:endParaRPr lang="en-US"/>
        </a:p>
      </dgm:t>
    </dgm:pt>
    <dgm:pt modelId="{B97AD4B6-F57C-4056-B5DC-1998EBADE2C7}" type="sibTrans" cxnId="{614AA3AB-C0A0-492B-841C-C0E7C916BE57}">
      <dgm:prSet/>
      <dgm:spPr/>
      <dgm:t>
        <a:bodyPr/>
        <a:lstStyle/>
        <a:p>
          <a:endParaRPr lang="en-US"/>
        </a:p>
      </dgm:t>
    </dgm:pt>
    <dgm:pt modelId="{CFD986D7-2FE1-43D7-AA10-B20AEAE0BD33}" type="pres">
      <dgm:prSet presAssocID="{E289023C-A105-47BC-83CD-79F3E829DCCC}" presName="diagram" presStyleCnt="0">
        <dgm:presLayoutVars>
          <dgm:dir/>
          <dgm:resizeHandles val="exact"/>
        </dgm:presLayoutVars>
      </dgm:prSet>
      <dgm:spPr/>
    </dgm:pt>
    <dgm:pt modelId="{EC539A07-2F80-4AE6-B9B7-C27EDEDA3161}" type="pres">
      <dgm:prSet presAssocID="{93B0F521-A75C-44AB-9B15-F9252EFF0406}" presName="node" presStyleLbl="node1" presStyleIdx="0" presStyleCnt="6">
        <dgm:presLayoutVars>
          <dgm:bulletEnabled val="1"/>
        </dgm:presLayoutVars>
      </dgm:prSet>
      <dgm:spPr/>
    </dgm:pt>
    <dgm:pt modelId="{5EB1F977-AC5F-4C3F-882E-001380D63876}" type="pres">
      <dgm:prSet presAssocID="{47E23080-B10E-4B40-8477-A9E39D18B7C7}" presName="sibTrans" presStyleCnt="0"/>
      <dgm:spPr/>
    </dgm:pt>
    <dgm:pt modelId="{FEA8A3A7-2344-451D-AE1C-38D49146108B}" type="pres">
      <dgm:prSet presAssocID="{F136A3F6-2DAB-42BA-AD06-794F6990DEC8}" presName="node" presStyleLbl="node1" presStyleIdx="1" presStyleCnt="6">
        <dgm:presLayoutVars>
          <dgm:bulletEnabled val="1"/>
        </dgm:presLayoutVars>
      </dgm:prSet>
      <dgm:spPr/>
    </dgm:pt>
    <dgm:pt modelId="{6F110B6C-A34A-40D7-BF6C-A5647105CF23}" type="pres">
      <dgm:prSet presAssocID="{02C655BA-F325-42AF-8AD2-45A26EF446A5}" presName="sibTrans" presStyleCnt="0"/>
      <dgm:spPr/>
    </dgm:pt>
    <dgm:pt modelId="{B2C3445B-326E-4697-9FD5-5665A027987F}" type="pres">
      <dgm:prSet presAssocID="{466EBC5A-0584-4DE6-BD06-123381F5B4BD}" presName="node" presStyleLbl="node1" presStyleIdx="2" presStyleCnt="6">
        <dgm:presLayoutVars>
          <dgm:bulletEnabled val="1"/>
        </dgm:presLayoutVars>
      </dgm:prSet>
      <dgm:spPr/>
    </dgm:pt>
    <dgm:pt modelId="{1403D2FC-2965-49CE-B83A-674F4D06CC71}" type="pres">
      <dgm:prSet presAssocID="{A7B0ED05-18B5-4D7D-9F42-A51307EFD527}" presName="sibTrans" presStyleCnt="0"/>
      <dgm:spPr/>
    </dgm:pt>
    <dgm:pt modelId="{238FBFB6-74F0-4E27-8EAB-4EA9801BEFD9}" type="pres">
      <dgm:prSet presAssocID="{E2839FAD-0433-4115-A578-5D3C11C2DDD9}" presName="node" presStyleLbl="node1" presStyleIdx="3" presStyleCnt="6">
        <dgm:presLayoutVars>
          <dgm:bulletEnabled val="1"/>
        </dgm:presLayoutVars>
      </dgm:prSet>
      <dgm:spPr/>
    </dgm:pt>
    <dgm:pt modelId="{B644646E-5504-48D2-A215-C54E1BF04ADC}" type="pres">
      <dgm:prSet presAssocID="{D1C7A5F9-6A15-4A6A-884B-AB2862120F4F}" presName="sibTrans" presStyleCnt="0"/>
      <dgm:spPr/>
    </dgm:pt>
    <dgm:pt modelId="{E946C03A-0295-445F-913B-E8DC6DD79995}" type="pres">
      <dgm:prSet presAssocID="{092D3143-AEE0-4B73-86B7-4265B0012DDC}" presName="node" presStyleLbl="node1" presStyleIdx="4" presStyleCnt="6">
        <dgm:presLayoutVars>
          <dgm:bulletEnabled val="1"/>
        </dgm:presLayoutVars>
      </dgm:prSet>
      <dgm:spPr/>
    </dgm:pt>
    <dgm:pt modelId="{9DE07751-3A89-4890-8186-5856607C7486}" type="pres">
      <dgm:prSet presAssocID="{50215A5E-3477-4017-B67A-CBB0ABE01F77}" presName="sibTrans" presStyleCnt="0"/>
      <dgm:spPr/>
    </dgm:pt>
    <dgm:pt modelId="{5CA0C855-91E3-405D-B962-0C9DA2CE1849}" type="pres">
      <dgm:prSet presAssocID="{57C20B20-0236-4E14-A1FC-1EEAA78C150F}" presName="node" presStyleLbl="node1" presStyleIdx="5" presStyleCnt="6">
        <dgm:presLayoutVars>
          <dgm:bulletEnabled val="1"/>
        </dgm:presLayoutVars>
      </dgm:prSet>
      <dgm:spPr/>
    </dgm:pt>
  </dgm:ptLst>
  <dgm:cxnLst>
    <dgm:cxn modelId="{B34D4E01-3362-461B-85C8-B9A3551888D5}" srcId="{93B0F521-A75C-44AB-9B15-F9252EFF0406}" destId="{F7591A21-F615-4BC6-A727-F04A844C7CEC}" srcOrd="1" destOrd="0" parTransId="{B1044209-58CF-466C-B310-499884C93C10}" sibTransId="{27287231-A877-41BB-B829-17FC0C797C7A}"/>
    <dgm:cxn modelId="{DD82980F-589D-488E-A45F-81A7EA20A964}" srcId="{93B0F521-A75C-44AB-9B15-F9252EFF0406}" destId="{DF75A70A-A2FF-4344-90FD-679075744CD7}" srcOrd="0" destOrd="0" parTransId="{A1AF28AD-D18D-4EBC-8C82-D59F1002DF4F}" sibTransId="{5E913A25-A074-4440-9897-31BBAD545C52}"/>
    <dgm:cxn modelId="{59A5F71E-96E5-4162-BB88-A41A3CA3EEE4}" srcId="{E289023C-A105-47BC-83CD-79F3E829DCCC}" destId="{466EBC5A-0584-4DE6-BD06-123381F5B4BD}" srcOrd="2" destOrd="0" parTransId="{F7D89F99-C79B-4054-9EAE-0EF50B1C9B3C}" sibTransId="{A7B0ED05-18B5-4D7D-9F42-A51307EFD527}"/>
    <dgm:cxn modelId="{81B63B24-88DF-4637-A33F-7BF17AD57728}" srcId="{E289023C-A105-47BC-83CD-79F3E829DCCC}" destId="{E2839FAD-0433-4115-A578-5D3C11C2DDD9}" srcOrd="3" destOrd="0" parTransId="{58171A88-7A85-490B-8028-8A7866477490}" sibTransId="{D1C7A5F9-6A15-4A6A-884B-AB2862120F4F}"/>
    <dgm:cxn modelId="{CD459C38-3482-4F79-B4EC-389EA69AD705}" type="presOf" srcId="{E2839FAD-0433-4115-A578-5D3C11C2DDD9}" destId="{238FBFB6-74F0-4E27-8EAB-4EA9801BEFD9}" srcOrd="0" destOrd="0" presId="urn:microsoft.com/office/officeart/2005/8/layout/default"/>
    <dgm:cxn modelId="{1B1D335C-B232-4C4C-BCBB-B30BE09A81E6}" type="presOf" srcId="{57C20B20-0236-4E14-A1FC-1EEAA78C150F}" destId="{5CA0C855-91E3-405D-B962-0C9DA2CE1849}" srcOrd="0" destOrd="0" presId="urn:microsoft.com/office/officeart/2005/8/layout/default"/>
    <dgm:cxn modelId="{5F686863-3704-4641-9370-C0DAE27120DD}" srcId="{E2839FAD-0433-4115-A578-5D3C11C2DDD9}" destId="{4AD468BB-0EEB-4386-A736-7DEF045C6973}" srcOrd="0" destOrd="0" parTransId="{2A14704C-2312-4512-A9C4-3D6B364F7E90}" sibTransId="{EE608852-BA9F-4771-9C98-23D7421B99D3}"/>
    <dgm:cxn modelId="{FF656367-9706-4F89-9754-C5A9A74794A0}" type="presOf" srcId="{DF75A70A-A2FF-4344-90FD-679075744CD7}" destId="{EC539A07-2F80-4AE6-B9B7-C27EDEDA3161}" srcOrd="0" destOrd="1" presId="urn:microsoft.com/office/officeart/2005/8/layout/default"/>
    <dgm:cxn modelId="{C016D86F-9945-4939-8957-24FEF626144E}" type="presOf" srcId="{F7591A21-F615-4BC6-A727-F04A844C7CEC}" destId="{EC539A07-2F80-4AE6-B9B7-C27EDEDA3161}" srcOrd="0" destOrd="2" presId="urn:microsoft.com/office/officeart/2005/8/layout/default"/>
    <dgm:cxn modelId="{D584EF70-FE92-4FDE-9968-63AD3EDF570A}" type="presOf" srcId="{E289023C-A105-47BC-83CD-79F3E829DCCC}" destId="{CFD986D7-2FE1-43D7-AA10-B20AEAE0BD33}" srcOrd="0" destOrd="0" presId="urn:microsoft.com/office/officeart/2005/8/layout/default"/>
    <dgm:cxn modelId="{21A42D58-E84F-485D-AF98-0AD7E95082A1}" type="presOf" srcId="{1441D337-6DBF-4BE7-95BC-E0C70C850558}" destId="{238FBFB6-74F0-4E27-8EAB-4EA9801BEFD9}" srcOrd="0" destOrd="2" presId="urn:microsoft.com/office/officeart/2005/8/layout/default"/>
    <dgm:cxn modelId="{FF88C28A-F2A5-44E6-B761-467BD9AD3861}" type="presOf" srcId="{092D3143-AEE0-4B73-86B7-4265B0012DDC}" destId="{E946C03A-0295-445F-913B-E8DC6DD79995}" srcOrd="0" destOrd="0" presId="urn:microsoft.com/office/officeart/2005/8/layout/default"/>
    <dgm:cxn modelId="{2057B38D-CF21-4E29-B6C8-432725CE4EB8}" type="presOf" srcId="{466EBC5A-0584-4DE6-BD06-123381F5B4BD}" destId="{B2C3445B-326E-4697-9FD5-5665A027987F}" srcOrd="0" destOrd="0" presId="urn:microsoft.com/office/officeart/2005/8/layout/default"/>
    <dgm:cxn modelId="{C430C597-7B29-44BB-8CA7-F76B42A83ADA}" srcId="{E289023C-A105-47BC-83CD-79F3E829DCCC}" destId="{092D3143-AEE0-4B73-86B7-4265B0012DDC}" srcOrd="4" destOrd="0" parTransId="{F3CB34A3-BFBD-4304-84CB-818BB721B485}" sibTransId="{50215A5E-3477-4017-B67A-CBB0ABE01F77}"/>
    <dgm:cxn modelId="{3984A79A-26D3-42A1-B257-4167F874E020}" type="presOf" srcId="{F136A3F6-2DAB-42BA-AD06-794F6990DEC8}" destId="{FEA8A3A7-2344-451D-AE1C-38D49146108B}" srcOrd="0" destOrd="0" presId="urn:microsoft.com/office/officeart/2005/8/layout/default"/>
    <dgm:cxn modelId="{614AA3AB-C0A0-492B-841C-C0E7C916BE57}" srcId="{E289023C-A105-47BC-83CD-79F3E829DCCC}" destId="{57C20B20-0236-4E14-A1FC-1EEAA78C150F}" srcOrd="5" destOrd="0" parTransId="{41668EFC-7B56-4FED-9B66-29FB9FCF44DE}" sibTransId="{B97AD4B6-F57C-4056-B5DC-1998EBADE2C7}"/>
    <dgm:cxn modelId="{C5AF99B8-B53D-47D5-8D60-20D0823BE549}" srcId="{E289023C-A105-47BC-83CD-79F3E829DCCC}" destId="{F136A3F6-2DAB-42BA-AD06-794F6990DEC8}" srcOrd="1" destOrd="0" parTransId="{879F705F-4F34-4EF8-B6F6-7D340D1B413F}" sibTransId="{02C655BA-F325-42AF-8AD2-45A26EF446A5}"/>
    <dgm:cxn modelId="{3C3EA2C3-BFB4-4710-9FED-09DD23D5F330}" srcId="{E2839FAD-0433-4115-A578-5D3C11C2DDD9}" destId="{1441D337-6DBF-4BE7-95BC-E0C70C850558}" srcOrd="1" destOrd="0" parTransId="{86DF3DD1-D1D0-4BDC-83EF-83744575DA04}" sibTransId="{363FB368-1634-4122-8034-77D5F38AE6BF}"/>
    <dgm:cxn modelId="{A44DEDD7-8025-4366-A217-A32E94D18C8E}" type="presOf" srcId="{93B0F521-A75C-44AB-9B15-F9252EFF0406}" destId="{EC539A07-2F80-4AE6-B9B7-C27EDEDA3161}" srcOrd="0" destOrd="0" presId="urn:microsoft.com/office/officeart/2005/8/layout/default"/>
    <dgm:cxn modelId="{EDCCF3EF-71B4-48AA-9DAC-4219C95A5145}" srcId="{E289023C-A105-47BC-83CD-79F3E829DCCC}" destId="{93B0F521-A75C-44AB-9B15-F9252EFF0406}" srcOrd="0" destOrd="0" parTransId="{57E78C97-1709-48CE-B209-D21D16A2886F}" sibTransId="{47E23080-B10E-4B40-8477-A9E39D18B7C7}"/>
    <dgm:cxn modelId="{A85BEAF9-D89B-481C-B882-B751F98C8A11}" type="presOf" srcId="{4AD468BB-0EEB-4386-A736-7DEF045C6973}" destId="{238FBFB6-74F0-4E27-8EAB-4EA9801BEFD9}" srcOrd="0" destOrd="1" presId="urn:microsoft.com/office/officeart/2005/8/layout/default"/>
    <dgm:cxn modelId="{FA07AFD3-26E4-436A-A8FB-0EB4C41F2D86}" type="presParOf" srcId="{CFD986D7-2FE1-43D7-AA10-B20AEAE0BD33}" destId="{EC539A07-2F80-4AE6-B9B7-C27EDEDA3161}" srcOrd="0" destOrd="0" presId="urn:microsoft.com/office/officeart/2005/8/layout/default"/>
    <dgm:cxn modelId="{F123F8DE-C641-483B-A16B-7BBC4AE35DD6}" type="presParOf" srcId="{CFD986D7-2FE1-43D7-AA10-B20AEAE0BD33}" destId="{5EB1F977-AC5F-4C3F-882E-001380D63876}" srcOrd="1" destOrd="0" presId="urn:microsoft.com/office/officeart/2005/8/layout/default"/>
    <dgm:cxn modelId="{6CA7E071-7223-4DD5-B917-AA6068AF56DF}" type="presParOf" srcId="{CFD986D7-2FE1-43D7-AA10-B20AEAE0BD33}" destId="{FEA8A3A7-2344-451D-AE1C-38D49146108B}" srcOrd="2" destOrd="0" presId="urn:microsoft.com/office/officeart/2005/8/layout/default"/>
    <dgm:cxn modelId="{C81DD91D-C63B-466D-BA06-1B4BAB200BB5}" type="presParOf" srcId="{CFD986D7-2FE1-43D7-AA10-B20AEAE0BD33}" destId="{6F110B6C-A34A-40D7-BF6C-A5647105CF23}" srcOrd="3" destOrd="0" presId="urn:microsoft.com/office/officeart/2005/8/layout/default"/>
    <dgm:cxn modelId="{34D71D4A-F389-4657-B2F7-2BFF0DDFDF81}" type="presParOf" srcId="{CFD986D7-2FE1-43D7-AA10-B20AEAE0BD33}" destId="{B2C3445B-326E-4697-9FD5-5665A027987F}" srcOrd="4" destOrd="0" presId="urn:microsoft.com/office/officeart/2005/8/layout/default"/>
    <dgm:cxn modelId="{62289248-0CA0-4247-9499-DF243B4B2987}" type="presParOf" srcId="{CFD986D7-2FE1-43D7-AA10-B20AEAE0BD33}" destId="{1403D2FC-2965-49CE-B83A-674F4D06CC71}" srcOrd="5" destOrd="0" presId="urn:microsoft.com/office/officeart/2005/8/layout/default"/>
    <dgm:cxn modelId="{A350DC28-F8D0-4CFD-B97F-CA382394B1B8}" type="presParOf" srcId="{CFD986D7-2FE1-43D7-AA10-B20AEAE0BD33}" destId="{238FBFB6-74F0-4E27-8EAB-4EA9801BEFD9}" srcOrd="6" destOrd="0" presId="urn:microsoft.com/office/officeart/2005/8/layout/default"/>
    <dgm:cxn modelId="{45034E4A-B434-49D2-9556-5BA6F81ACDF8}" type="presParOf" srcId="{CFD986D7-2FE1-43D7-AA10-B20AEAE0BD33}" destId="{B644646E-5504-48D2-A215-C54E1BF04ADC}" srcOrd="7" destOrd="0" presId="urn:microsoft.com/office/officeart/2005/8/layout/default"/>
    <dgm:cxn modelId="{757B0BB6-B951-4B10-B2CA-27F21A21F35C}" type="presParOf" srcId="{CFD986D7-2FE1-43D7-AA10-B20AEAE0BD33}" destId="{E946C03A-0295-445F-913B-E8DC6DD79995}" srcOrd="8" destOrd="0" presId="urn:microsoft.com/office/officeart/2005/8/layout/default"/>
    <dgm:cxn modelId="{BC8795FA-068B-4796-B4B8-203C6B20BEFE}" type="presParOf" srcId="{CFD986D7-2FE1-43D7-AA10-B20AEAE0BD33}" destId="{9DE07751-3A89-4890-8186-5856607C7486}" srcOrd="9" destOrd="0" presId="urn:microsoft.com/office/officeart/2005/8/layout/default"/>
    <dgm:cxn modelId="{E7968581-71A0-4503-A546-91145A523988}" type="presParOf" srcId="{CFD986D7-2FE1-43D7-AA10-B20AEAE0BD33}" destId="{5CA0C855-91E3-405D-B962-0C9DA2CE184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0D139-4D49-4C14-9B4E-0D0BA30B240F}" type="doc">
      <dgm:prSet loTypeId="urn:microsoft.com/office/officeart/2005/8/layout/default" loCatId="list" qsTypeId="urn:microsoft.com/office/officeart/2005/8/quickstyle/simple5" qsCatId="simple" csTypeId="urn:microsoft.com/office/officeart/2005/8/colors/accent6_2" csCatId="accent6"/>
      <dgm:spPr/>
      <dgm:t>
        <a:bodyPr/>
        <a:lstStyle/>
        <a:p>
          <a:endParaRPr lang="en-US"/>
        </a:p>
      </dgm:t>
    </dgm:pt>
    <dgm:pt modelId="{F4DAD296-B28E-4872-BEC2-CEC1F54F9F67}">
      <dgm:prSet/>
      <dgm:spPr/>
      <dgm:t>
        <a:bodyPr/>
        <a:lstStyle/>
        <a:p>
          <a:r>
            <a:rPr lang="en-US" b="1"/>
            <a:t>Adhere to</a:t>
          </a:r>
          <a:endParaRPr lang="en-US"/>
        </a:p>
      </dgm:t>
    </dgm:pt>
    <dgm:pt modelId="{7A6C94B3-D5F8-49DC-914D-9CC2CCB169CB}" type="parTrans" cxnId="{CE213815-BD35-471F-88A4-8DAEAF42147E}">
      <dgm:prSet/>
      <dgm:spPr/>
      <dgm:t>
        <a:bodyPr/>
        <a:lstStyle/>
        <a:p>
          <a:endParaRPr lang="en-US"/>
        </a:p>
      </dgm:t>
    </dgm:pt>
    <dgm:pt modelId="{357CEFEF-E5C7-44D0-9B43-6A119815C3DD}" type="sibTrans" cxnId="{CE213815-BD35-471F-88A4-8DAEAF42147E}">
      <dgm:prSet/>
      <dgm:spPr/>
      <dgm:t>
        <a:bodyPr/>
        <a:lstStyle/>
        <a:p>
          <a:endParaRPr lang="en-US"/>
        </a:p>
      </dgm:t>
    </dgm:pt>
    <dgm:pt modelId="{0339061C-37AD-4D68-8932-BD024A104F58}">
      <dgm:prSet/>
      <dgm:spPr/>
      <dgm:t>
        <a:bodyPr/>
        <a:lstStyle/>
        <a:p>
          <a:r>
            <a:rPr lang="en-US" b="1"/>
            <a:t>Work-Study Student Employment Policy &amp; Terms of Employment</a:t>
          </a:r>
          <a:endParaRPr lang="en-US"/>
        </a:p>
      </dgm:t>
    </dgm:pt>
    <dgm:pt modelId="{FC9DECC3-75EA-4E21-9547-CE61F537B3E1}" type="parTrans" cxnId="{CE53E876-C8A1-4B5B-9599-0F7DE6BA4438}">
      <dgm:prSet/>
      <dgm:spPr/>
      <dgm:t>
        <a:bodyPr/>
        <a:lstStyle/>
        <a:p>
          <a:endParaRPr lang="en-US"/>
        </a:p>
      </dgm:t>
    </dgm:pt>
    <dgm:pt modelId="{801ED202-B44E-4834-8DC3-8924FFDC1D60}" type="sibTrans" cxnId="{CE53E876-C8A1-4B5B-9599-0F7DE6BA4438}">
      <dgm:prSet/>
      <dgm:spPr/>
      <dgm:t>
        <a:bodyPr/>
        <a:lstStyle/>
        <a:p>
          <a:endParaRPr lang="en-US"/>
        </a:p>
      </dgm:t>
    </dgm:pt>
    <dgm:pt modelId="{2DFEEC56-B181-421B-984E-EA2FC0A49EA8}">
      <dgm:prSet/>
      <dgm:spPr/>
      <dgm:t>
        <a:bodyPr/>
        <a:lstStyle/>
        <a:p>
          <a:r>
            <a:rPr lang="en-US" b="1"/>
            <a:t>ISA Contract Letter/Description of Duties (ISA appointments only)</a:t>
          </a:r>
          <a:endParaRPr lang="en-US"/>
        </a:p>
      </dgm:t>
    </dgm:pt>
    <dgm:pt modelId="{AFEA943C-C20B-44EA-B75C-D5634A9A43B8}" type="parTrans" cxnId="{766B4F36-6840-4B4E-AFE7-A286891404C0}">
      <dgm:prSet/>
      <dgm:spPr/>
      <dgm:t>
        <a:bodyPr/>
        <a:lstStyle/>
        <a:p>
          <a:endParaRPr lang="en-US"/>
        </a:p>
      </dgm:t>
    </dgm:pt>
    <dgm:pt modelId="{36D0F2B1-5E3F-47AE-B715-00A410E73503}" type="sibTrans" cxnId="{766B4F36-6840-4B4E-AFE7-A286891404C0}">
      <dgm:prSet/>
      <dgm:spPr/>
      <dgm:t>
        <a:bodyPr/>
        <a:lstStyle/>
        <a:p>
          <a:endParaRPr lang="en-US"/>
        </a:p>
      </dgm:t>
    </dgm:pt>
    <dgm:pt modelId="{CA9D9793-6CE5-44C7-9BA1-4EBB52A806EC}">
      <dgm:prSet/>
      <dgm:spPr/>
      <dgm:t>
        <a:bodyPr/>
        <a:lstStyle/>
        <a:p>
          <a:r>
            <a:rPr lang="en-US" b="1"/>
            <a:t>Labor Law</a:t>
          </a:r>
          <a:endParaRPr lang="en-US"/>
        </a:p>
      </dgm:t>
    </dgm:pt>
    <dgm:pt modelId="{5FA57C8B-4219-4B0F-9918-F4655B94802F}" type="parTrans" cxnId="{157870C6-9713-456C-9BD0-10725C5C2AD6}">
      <dgm:prSet/>
      <dgm:spPr/>
      <dgm:t>
        <a:bodyPr/>
        <a:lstStyle/>
        <a:p>
          <a:endParaRPr lang="en-US"/>
        </a:p>
      </dgm:t>
    </dgm:pt>
    <dgm:pt modelId="{ECED0240-B5E6-47DF-9178-17E157720296}" type="sibTrans" cxnId="{157870C6-9713-456C-9BD0-10725C5C2AD6}">
      <dgm:prSet/>
      <dgm:spPr/>
      <dgm:t>
        <a:bodyPr/>
        <a:lstStyle/>
        <a:p>
          <a:endParaRPr lang="en-US"/>
        </a:p>
      </dgm:t>
    </dgm:pt>
    <dgm:pt modelId="{25865EC5-8427-49E6-87FF-808E9566AFFF}">
      <dgm:prSet/>
      <dgm:spPr/>
      <dgm:t>
        <a:bodyPr/>
        <a:lstStyle/>
        <a:p>
          <a:r>
            <a:rPr lang="en-US" b="1"/>
            <a:t>Provide orientation on job expectations, comfort breaks, training, phone usage, etc.</a:t>
          </a:r>
          <a:endParaRPr lang="en-US"/>
        </a:p>
      </dgm:t>
    </dgm:pt>
    <dgm:pt modelId="{6F3A4A0C-26FA-4A7E-96A0-D1706BAAFF70}" type="parTrans" cxnId="{CE528040-61A0-4CB1-BFD5-61CC1B0464F1}">
      <dgm:prSet/>
      <dgm:spPr/>
      <dgm:t>
        <a:bodyPr/>
        <a:lstStyle/>
        <a:p>
          <a:endParaRPr lang="en-US"/>
        </a:p>
      </dgm:t>
    </dgm:pt>
    <dgm:pt modelId="{4DA7A6B5-91B8-422F-B225-F9A8E73453CA}" type="sibTrans" cxnId="{CE528040-61A0-4CB1-BFD5-61CC1B0464F1}">
      <dgm:prSet/>
      <dgm:spPr/>
      <dgm:t>
        <a:bodyPr/>
        <a:lstStyle/>
        <a:p>
          <a:endParaRPr lang="en-US"/>
        </a:p>
      </dgm:t>
    </dgm:pt>
    <dgm:pt modelId="{1F1C33E0-EFC8-4AFA-81F5-040DFDAB647D}">
      <dgm:prSet/>
      <dgm:spPr/>
      <dgm:t>
        <a:bodyPr/>
        <a:lstStyle/>
        <a:p>
          <a:r>
            <a:rPr lang="en-US" b="1"/>
            <a:t>Monitor earnings and do not exceed FWS award</a:t>
          </a:r>
          <a:endParaRPr lang="en-US"/>
        </a:p>
      </dgm:t>
    </dgm:pt>
    <dgm:pt modelId="{9B7FD4A0-5A94-4ACF-9C9E-63BC8ED3DF27}" type="parTrans" cxnId="{C35524DE-EC58-4EF2-BD6C-B5D383E6F70A}">
      <dgm:prSet/>
      <dgm:spPr/>
      <dgm:t>
        <a:bodyPr/>
        <a:lstStyle/>
        <a:p>
          <a:endParaRPr lang="en-US"/>
        </a:p>
      </dgm:t>
    </dgm:pt>
    <dgm:pt modelId="{B3D3256B-BAEF-4CD7-955E-B38A7CC1E04B}" type="sibTrans" cxnId="{C35524DE-EC58-4EF2-BD6C-B5D383E6F70A}">
      <dgm:prSet/>
      <dgm:spPr/>
      <dgm:t>
        <a:bodyPr/>
        <a:lstStyle/>
        <a:p>
          <a:endParaRPr lang="en-US"/>
        </a:p>
      </dgm:t>
    </dgm:pt>
    <dgm:pt modelId="{BF650A27-6811-4F3B-B845-25E0AD0C4D2D}">
      <dgm:prSet/>
      <dgm:spPr/>
      <dgm:t>
        <a:bodyPr/>
        <a:lstStyle/>
        <a:p>
          <a:r>
            <a:rPr lang="en-US" b="1"/>
            <a:t>Do not exceed daily, weekly, monthly maximum hours</a:t>
          </a:r>
          <a:endParaRPr lang="en-US"/>
        </a:p>
      </dgm:t>
    </dgm:pt>
    <dgm:pt modelId="{18E6ABCE-7E50-4C77-B23B-0B07BB859BAB}" type="parTrans" cxnId="{9D12AFC3-EF74-45CE-8393-43239DB7FEE5}">
      <dgm:prSet/>
      <dgm:spPr/>
      <dgm:t>
        <a:bodyPr/>
        <a:lstStyle/>
        <a:p>
          <a:endParaRPr lang="en-US"/>
        </a:p>
      </dgm:t>
    </dgm:pt>
    <dgm:pt modelId="{69976A72-823C-4C10-B9C0-0CFC4B7EACA8}" type="sibTrans" cxnId="{9D12AFC3-EF74-45CE-8393-43239DB7FEE5}">
      <dgm:prSet/>
      <dgm:spPr/>
      <dgm:t>
        <a:bodyPr/>
        <a:lstStyle/>
        <a:p>
          <a:endParaRPr lang="en-US"/>
        </a:p>
      </dgm:t>
    </dgm:pt>
    <dgm:pt modelId="{441C7F08-6595-4EDC-82A1-A54245B209F4}">
      <dgm:prSet/>
      <dgm:spPr/>
      <dgm:t>
        <a:bodyPr/>
        <a:lstStyle/>
        <a:p>
          <a:r>
            <a:rPr lang="en-US" b="1"/>
            <a:t>Adhere to 20 hour work week during session and breaks</a:t>
          </a:r>
          <a:endParaRPr lang="en-US"/>
        </a:p>
      </dgm:t>
    </dgm:pt>
    <dgm:pt modelId="{2DFB738D-0308-4D9C-96C2-FE64D3EB56FD}" type="parTrans" cxnId="{CC075DB1-05B7-4B80-9A92-5230B11F0C0F}">
      <dgm:prSet/>
      <dgm:spPr/>
      <dgm:t>
        <a:bodyPr/>
        <a:lstStyle/>
        <a:p>
          <a:endParaRPr lang="en-US"/>
        </a:p>
      </dgm:t>
    </dgm:pt>
    <dgm:pt modelId="{21098D84-031D-46F8-B409-0A3EFDD5D5C4}" type="sibTrans" cxnId="{CC075DB1-05B7-4B80-9A92-5230B11F0C0F}">
      <dgm:prSet/>
      <dgm:spPr/>
      <dgm:t>
        <a:bodyPr/>
        <a:lstStyle/>
        <a:p>
          <a:endParaRPr lang="en-US"/>
        </a:p>
      </dgm:t>
    </dgm:pt>
    <dgm:pt modelId="{9CF69798-B927-4FA9-A214-3ACDF86FE1F9}">
      <dgm:prSet/>
      <dgm:spPr/>
      <dgm:t>
        <a:bodyPr/>
        <a:lstStyle/>
        <a:p>
          <a:r>
            <a:rPr lang="en-US" b="1"/>
            <a:t>Student must cease working on the last day of the academic year, if they drop to less than half-time, withdrawal, or graduate</a:t>
          </a:r>
          <a:endParaRPr lang="en-US"/>
        </a:p>
      </dgm:t>
    </dgm:pt>
    <dgm:pt modelId="{8B02B77A-7447-4A8C-A318-DB3E6E83D80F}" type="parTrans" cxnId="{5DA3BC1C-997F-4930-9B5D-163DDC115A92}">
      <dgm:prSet/>
      <dgm:spPr/>
      <dgm:t>
        <a:bodyPr/>
        <a:lstStyle/>
        <a:p>
          <a:endParaRPr lang="en-US"/>
        </a:p>
      </dgm:t>
    </dgm:pt>
    <dgm:pt modelId="{3DEE920E-05D8-4025-8289-49E7CCB8C12E}" type="sibTrans" cxnId="{5DA3BC1C-997F-4930-9B5D-163DDC115A92}">
      <dgm:prSet/>
      <dgm:spPr/>
      <dgm:t>
        <a:bodyPr/>
        <a:lstStyle/>
        <a:p>
          <a:endParaRPr lang="en-US"/>
        </a:p>
      </dgm:t>
    </dgm:pt>
    <dgm:pt modelId="{C5C31100-7032-4F1D-8897-3CE17E37957D}">
      <dgm:prSet/>
      <dgm:spPr/>
      <dgm:t>
        <a:bodyPr/>
        <a:lstStyle/>
        <a:p>
          <a:r>
            <a:rPr lang="en-US" b="1"/>
            <a:t>Student must stop working if funding is exhausted by student or FWS program</a:t>
          </a:r>
          <a:endParaRPr lang="en-US"/>
        </a:p>
      </dgm:t>
    </dgm:pt>
    <dgm:pt modelId="{CF91BD47-ED13-42F5-A3FE-7D33409D1DD0}" type="parTrans" cxnId="{BEDEC3A0-6C73-474C-BA59-3BC926B403E2}">
      <dgm:prSet/>
      <dgm:spPr/>
      <dgm:t>
        <a:bodyPr/>
        <a:lstStyle/>
        <a:p>
          <a:endParaRPr lang="en-US"/>
        </a:p>
      </dgm:t>
    </dgm:pt>
    <dgm:pt modelId="{2DBB9A50-5660-4517-92E5-42F0CF4920B8}" type="sibTrans" cxnId="{BEDEC3A0-6C73-474C-BA59-3BC926B403E2}">
      <dgm:prSet/>
      <dgm:spPr/>
      <dgm:t>
        <a:bodyPr/>
        <a:lstStyle/>
        <a:p>
          <a:endParaRPr lang="en-US"/>
        </a:p>
      </dgm:t>
    </dgm:pt>
    <dgm:pt modelId="{AE9D35A9-2439-4BAD-BA03-23C0CA9232DC}">
      <dgm:prSet/>
      <dgm:spPr/>
      <dgm:t>
        <a:bodyPr/>
        <a:lstStyle/>
        <a:p>
          <a:r>
            <a:rPr lang="en-US" b="1"/>
            <a:t>Department may hire and pay as a Student Assistant through their department funding</a:t>
          </a:r>
          <a:endParaRPr lang="en-US"/>
        </a:p>
      </dgm:t>
    </dgm:pt>
    <dgm:pt modelId="{9FBE6BB7-1EB2-4218-B19C-D0BE2D94F9B5}" type="parTrans" cxnId="{3398099E-E153-44D0-A0AF-F5798FFDE48F}">
      <dgm:prSet/>
      <dgm:spPr/>
      <dgm:t>
        <a:bodyPr/>
        <a:lstStyle/>
        <a:p>
          <a:endParaRPr lang="en-US"/>
        </a:p>
      </dgm:t>
    </dgm:pt>
    <dgm:pt modelId="{F81AEE83-AA96-4D3C-A17F-12CA1CFAB222}" type="sibTrans" cxnId="{3398099E-E153-44D0-A0AF-F5798FFDE48F}">
      <dgm:prSet/>
      <dgm:spPr/>
      <dgm:t>
        <a:bodyPr/>
        <a:lstStyle/>
        <a:p>
          <a:endParaRPr lang="en-US"/>
        </a:p>
      </dgm:t>
    </dgm:pt>
    <dgm:pt modelId="{4DBE07FE-5100-45E7-AB8E-142F414CDAF5}">
      <dgm:prSet/>
      <dgm:spPr/>
      <dgm:t>
        <a:bodyPr/>
        <a:lstStyle/>
        <a:p>
          <a:r>
            <a:rPr lang="en-US" b="1"/>
            <a:t>Any change in the student’s employment or supervisor must be reported to the FWS Coordinator</a:t>
          </a:r>
          <a:endParaRPr lang="en-US"/>
        </a:p>
      </dgm:t>
    </dgm:pt>
    <dgm:pt modelId="{8A5C3C95-9561-40E3-B1A4-A4F0442388E6}" type="parTrans" cxnId="{436B4AF7-4936-4DE2-A717-AA9A03BB7B6B}">
      <dgm:prSet/>
      <dgm:spPr/>
      <dgm:t>
        <a:bodyPr/>
        <a:lstStyle/>
        <a:p>
          <a:endParaRPr lang="en-US"/>
        </a:p>
      </dgm:t>
    </dgm:pt>
    <dgm:pt modelId="{F2872A89-FAF3-471C-A268-F98F8BFA98F5}" type="sibTrans" cxnId="{436B4AF7-4936-4DE2-A717-AA9A03BB7B6B}">
      <dgm:prSet/>
      <dgm:spPr/>
      <dgm:t>
        <a:bodyPr/>
        <a:lstStyle/>
        <a:p>
          <a:endParaRPr lang="en-US"/>
        </a:p>
      </dgm:t>
    </dgm:pt>
    <dgm:pt modelId="{32C0E168-9490-4C67-93C2-92F8A9F84C5B}">
      <dgm:prSet/>
      <dgm:spPr/>
      <dgm:t>
        <a:bodyPr/>
        <a:lstStyle/>
        <a:p>
          <a:r>
            <a:rPr lang="en-US" b="1"/>
            <a:t>Scan and submit timesheets, student listing, class schedule to FWS on the first of each month to:   </a:t>
          </a:r>
          <a:r>
            <a:rPr lang="en-US" b="1">
              <a:hlinkClick xmlns:r="http://schemas.openxmlformats.org/officeDocument/2006/relationships" r:id="rId1"/>
            </a:rPr>
            <a:t>workstudy@csusb.edu</a:t>
          </a:r>
          <a:r>
            <a:rPr lang="en-US" b="1"/>
            <a:t>.   No late submissions!</a:t>
          </a:r>
          <a:endParaRPr lang="en-US"/>
        </a:p>
      </dgm:t>
    </dgm:pt>
    <dgm:pt modelId="{630F842D-FCAD-4069-AE80-C1855060E6E4}" type="parTrans" cxnId="{4EE0CDDA-E7DA-4709-B8CB-F5C06A11478B}">
      <dgm:prSet/>
      <dgm:spPr/>
      <dgm:t>
        <a:bodyPr/>
        <a:lstStyle/>
        <a:p>
          <a:endParaRPr lang="en-US"/>
        </a:p>
      </dgm:t>
    </dgm:pt>
    <dgm:pt modelId="{2F07726A-791E-4A4E-88CF-D890271D9E06}" type="sibTrans" cxnId="{4EE0CDDA-E7DA-4709-B8CB-F5C06A11478B}">
      <dgm:prSet/>
      <dgm:spPr/>
      <dgm:t>
        <a:bodyPr/>
        <a:lstStyle/>
        <a:p>
          <a:endParaRPr lang="en-US"/>
        </a:p>
      </dgm:t>
    </dgm:pt>
    <dgm:pt modelId="{9FD6F710-84F6-4558-88E8-ACC47092A22F}">
      <dgm:prSet/>
      <dgm:spPr/>
      <dgm:t>
        <a:bodyPr/>
        <a:lstStyle/>
        <a:p>
          <a:r>
            <a:rPr lang="en-US" b="1"/>
            <a:t>Submit “Revised” and Final Hours</a:t>
          </a:r>
          <a:endParaRPr lang="en-US"/>
        </a:p>
      </dgm:t>
    </dgm:pt>
    <dgm:pt modelId="{DBE70612-543C-4338-9622-CE6062DDAE1D}" type="parTrans" cxnId="{8112CDB3-8498-4724-9A2D-492B32F7C41E}">
      <dgm:prSet/>
      <dgm:spPr/>
      <dgm:t>
        <a:bodyPr/>
        <a:lstStyle/>
        <a:p>
          <a:endParaRPr lang="en-US"/>
        </a:p>
      </dgm:t>
    </dgm:pt>
    <dgm:pt modelId="{31A146DA-B075-403D-A30C-A9824AC7DD04}" type="sibTrans" cxnId="{8112CDB3-8498-4724-9A2D-492B32F7C41E}">
      <dgm:prSet/>
      <dgm:spPr/>
      <dgm:t>
        <a:bodyPr/>
        <a:lstStyle/>
        <a:p>
          <a:endParaRPr lang="en-US"/>
        </a:p>
      </dgm:t>
    </dgm:pt>
    <dgm:pt modelId="{ACF810FE-686F-454A-8250-8BEA1A79E667}">
      <dgm:prSet/>
      <dgm:spPr/>
      <dgm:t>
        <a:bodyPr/>
        <a:lstStyle/>
        <a:p>
          <a:r>
            <a:rPr lang="en-US" b="1"/>
            <a:t>Verify enrollment each term</a:t>
          </a:r>
          <a:endParaRPr lang="en-US"/>
        </a:p>
      </dgm:t>
    </dgm:pt>
    <dgm:pt modelId="{90F33F7A-A990-4AAA-972D-61CAE4066EED}" type="parTrans" cxnId="{2FED0140-F39A-49DA-B008-4667BE15F23F}">
      <dgm:prSet/>
      <dgm:spPr/>
      <dgm:t>
        <a:bodyPr/>
        <a:lstStyle/>
        <a:p>
          <a:endParaRPr lang="en-US"/>
        </a:p>
      </dgm:t>
    </dgm:pt>
    <dgm:pt modelId="{ADFCCD22-20CF-4B13-A1A4-BE0EA079F9E9}" type="sibTrans" cxnId="{2FED0140-F39A-49DA-B008-4667BE15F23F}">
      <dgm:prSet/>
      <dgm:spPr/>
      <dgm:t>
        <a:bodyPr/>
        <a:lstStyle/>
        <a:p>
          <a:endParaRPr lang="en-US"/>
        </a:p>
      </dgm:t>
    </dgm:pt>
    <dgm:pt modelId="{45385A0C-4475-4886-8112-08A47A876A21}">
      <dgm:prSet/>
      <dgm:spPr/>
      <dgm:t>
        <a:bodyPr/>
        <a:lstStyle/>
        <a:p>
          <a:r>
            <a:rPr lang="en-US" b="1"/>
            <a:t>Failure to comply with FWS rules – may result </a:t>
          </a:r>
          <a:r>
            <a:rPr lang="en-US"/>
            <a:t>in your eligibility to participate in the FWS program at CSUSB</a:t>
          </a:r>
        </a:p>
      </dgm:t>
    </dgm:pt>
    <dgm:pt modelId="{665453A8-B9AF-4053-80E5-6A7367C13435}" type="parTrans" cxnId="{2FA1C3F0-6832-45FE-948A-49832FD82429}">
      <dgm:prSet/>
      <dgm:spPr/>
      <dgm:t>
        <a:bodyPr/>
        <a:lstStyle/>
        <a:p>
          <a:endParaRPr lang="en-US"/>
        </a:p>
      </dgm:t>
    </dgm:pt>
    <dgm:pt modelId="{860CB78B-D5A2-4BBA-8B25-B45B82AB69D5}" type="sibTrans" cxnId="{2FA1C3F0-6832-45FE-948A-49832FD82429}">
      <dgm:prSet/>
      <dgm:spPr/>
      <dgm:t>
        <a:bodyPr/>
        <a:lstStyle/>
        <a:p>
          <a:endParaRPr lang="en-US"/>
        </a:p>
      </dgm:t>
    </dgm:pt>
    <dgm:pt modelId="{799E9D24-D0A0-47C5-8CC7-89702E2BD696}" type="pres">
      <dgm:prSet presAssocID="{9E50D139-4D49-4C14-9B4E-0D0BA30B240F}" presName="diagram" presStyleCnt="0">
        <dgm:presLayoutVars>
          <dgm:dir/>
          <dgm:resizeHandles val="exact"/>
        </dgm:presLayoutVars>
      </dgm:prSet>
      <dgm:spPr/>
    </dgm:pt>
    <dgm:pt modelId="{A54EB236-F327-48F7-AF26-C358FF3BFE9A}" type="pres">
      <dgm:prSet presAssocID="{F4DAD296-B28E-4872-BEC2-CEC1F54F9F67}" presName="node" presStyleLbl="node1" presStyleIdx="0" presStyleCnt="10">
        <dgm:presLayoutVars>
          <dgm:bulletEnabled val="1"/>
        </dgm:presLayoutVars>
      </dgm:prSet>
      <dgm:spPr/>
    </dgm:pt>
    <dgm:pt modelId="{F94137FF-C630-4E6A-BAC1-8F6DFF398976}" type="pres">
      <dgm:prSet presAssocID="{357CEFEF-E5C7-44D0-9B43-6A119815C3DD}" presName="sibTrans" presStyleCnt="0"/>
      <dgm:spPr/>
    </dgm:pt>
    <dgm:pt modelId="{61E2E704-11BB-42EB-A784-B83D79DCA7D6}" type="pres">
      <dgm:prSet presAssocID="{25865EC5-8427-49E6-87FF-808E9566AFFF}" presName="node" presStyleLbl="node1" presStyleIdx="1" presStyleCnt="10">
        <dgm:presLayoutVars>
          <dgm:bulletEnabled val="1"/>
        </dgm:presLayoutVars>
      </dgm:prSet>
      <dgm:spPr/>
    </dgm:pt>
    <dgm:pt modelId="{AD5859BF-D776-45C5-97CC-580FD0501FCD}" type="pres">
      <dgm:prSet presAssocID="{4DA7A6B5-91B8-422F-B225-F9A8E73453CA}" presName="sibTrans" presStyleCnt="0"/>
      <dgm:spPr/>
    </dgm:pt>
    <dgm:pt modelId="{25423DB2-3755-49BC-A723-7795D8D70D3E}" type="pres">
      <dgm:prSet presAssocID="{1F1C33E0-EFC8-4AFA-81F5-040DFDAB647D}" presName="node" presStyleLbl="node1" presStyleIdx="2" presStyleCnt="10">
        <dgm:presLayoutVars>
          <dgm:bulletEnabled val="1"/>
        </dgm:presLayoutVars>
      </dgm:prSet>
      <dgm:spPr/>
    </dgm:pt>
    <dgm:pt modelId="{E2BA6060-20D4-46D4-ADC0-2621CF9E690D}" type="pres">
      <dgm:prSet presAssocID="{B3D3256B-BAEF-4CD7-955E-B38A7CC1E04B}" presName="sibTrans" presStyleCnt="0"/>
      <dgm:spPr/>
    </dgm:pt>
    <dgm:pt modelId="{3C17BA92-DB65-4262-8192-5EC3C655F09F}" type="pres">
      <dgm:prSet presAssocID="{BF650A27-6811-4F3B-B845-25E0AD0C4D2D}" presName="node" presStyleLbl="node1" presStyleIdx="3" presStyleCnt="10">
        <dgm:presLayoutVars>
          <dgm:bulletEnabled val="1"/>
        </dgm:presLayoutVars>
      </dgm:prSet>
      <dgm:spPr/>
    </dgm:pt>
    <dgm:pt modelId="{B61F3D7A-BF6F-4AD5-98A7-239FD877653B}" type="pres">
      <dgm:prSet presAssocID="{69976A72-823C-4C10-B9C0-0CFC4B7EACA8}" presName="sibTrans" presStyleCnt="0"/>
      <dgm:spPr/>
    </dgm:pt>
    <dgm:pt modelId="{5A06A3E8-DA23-4B74-A1C7-F8EFF482E4C3}" type="pres">
      <dgm:prSet presAssocID="{9CF69798-B927-4FA9-A214-3ACDF86FE1F9}" presName="node" presStyleLbl="node1" presStyleIdx="4" presStyleCnt="10">
        <dgm:presLayoutVars>
          <dgm:bulletEnabled val="1"/>
        </dgm:presLayoutVars>
      </dgm:prSet>
      <dgm:spPr/>
    </dgm:pt>
    <dgm:pt modelId="{57C98914-347C-42AA-91C2-86F319D572C6}" type="pres">
      <dgm:prSet presAssocID="{3DEE920E-05D8-4025-8289-49E7CCB8C12E}" presName="sibTrans" presStyleCnt="0"/>
      <dgm:spPr/>
    </dgm:pt>
    <dgm:pt modelId="{3F1149C7-A80C-4EB8-BB2E-A3CA05D22702}" type="pres">
      <dgm:prSet presAssocID="{C5C31100-7032-4F1D-8897-3CE17E37957D}" presName="node" presStyleLbl="node1" presStyleIdx="5" presStyleCnt="10">
        <dgm:presLayoutVars>
          <dgm:bulletEnabled val="1"/>
        </dgm:presLayoutVars>
      </dgm:prSet>
      <dgm:spPr/>
    </dgm:pt>
    <dgm:pt modelId="{38C17DBD-6982-4241-9AF1-7DCD6B3FC15D}" type="pres">
      <dgm:prSet presAssocID="{2DBB9A50-5660-4517-92E5-42F0CF4920B8}" presName="sibTrans" presStyleCnt="0"/>
      <dgm:spPr/>
    </dgm:pt>
    <dgm:pt modelId="{BC6690BF-8BDD-4D38-A022-EB52D92B5AFC}" type="pres">
      <dgm:prSet presAssocID="{4DBE07FE-5100-45E7-AB8E-142F414CDAF5}" presName="node" presStyleLbl="node1" presStyleIdx="6" presStyleCnt="10">
        <dgm:presLayoutVars>
          <dgm:bulletEnabled val="1"/>
        </dgm:presLayoutVars>
      </dgm:prSet>
      <dgm:spPr/>
    </dgm:pt>
    <dgm:pt modelId="{9F0B7838-371F-4EB0-9214-C888241E9BDE}" type="pres">
      <dgm:prSet presAssocID="{F2872A89-FAF3-471C-A268-F98F8BFA98F5}" presName="sibTrans" presStyleCnt="0"/>
      <dgm:spPr/>
    </dgm:pt>
    <dgm:pt modelId="{949FA696-5B89-442D-A630-C8DF93B9E216}" type="pres">
      <dgm:prSet presAssocID="{32C0E168-9490-4C67-93C2-92F8A9F84C5B}" presName="node" presStyleLbl="node1" presStyleIdx="7" presStyleCnt="10">
        <dgm:presLayoutVars>
          <dgm:bulletEnabled val="1"/>
        </dgm:presLayoutVars>
      </dgm:prSet>
      <dgm:spPr/>
    </dgm:pt>
    <dgm:pt modelId="{CB1D8C9E-B8B4-4DF5-B7CB-63E23B80A23A}" type="pres">
      <dgm:prSet presAssocID="{2F07726A-791E-4A4E-88CF-D890271D9E06}" presName="sibTrans" presStyleCnt="0"/>
      <dgm:spPr/>
    </dgm:pt>
    <dgm:pt modelId="{51D49606-BC09-4E31-8E3D-BA1E114E9294}" type="pres">
      <dgm:prSet presAssocID="{ACF810FE-686F-454A-8250-8BEA1A79E667}" presName="node" presStyleLbl="node1" presStyleIdx="8" presStyleCnt="10">
        <dgm:presLayoutVars>
          <dgm:bulletEnabled val="1"/>
        </dgm:presLayoutVars>
      </dgm:prSet>
      <dgm:spPr/>
    </dgm:pt>
    <dgm:pt modelId="{18A15AD9-0834-4932-AE2A-0561402E44C0}" type="pres">
      <dgm:prSet presAssocID="{ADFCCD22-20CF-4B13-A1A4-BE0EA079F9E9}" presName="sibTrans" presStyleCnt="0"/>
      <dgm:spPr/>
    </dgm:pt>
    <dgm:pt modelId="{4827500B-DACF-498D-99F1-A5C277954C06}" type="pres">
      <dgm:prSet presAssocID="{45385A0C-4475-4886-8112-08A47A876A21}" presName="node" presStyleLbl="node1" presStyleIdx="9" presStyleCnt="10">
        <dgm:presLayoutVars>
          <dgm:bulletEnabled val="1"/>
        </dgm:presLayoutVars>
      </dgm:prSet>
      <dgm:spPr/>
    </dgm:pt>
  </dgm:ptLst>
  <dgm:cxnLst>
    <dgm:cxn modelId="{B4383211-0238-47A2-B8B1-1ADAC89F5B54}" type="presOf" srcId="{CA9D9793-6CE5-44C7-9BA1-4EBB52A806EC}" destId="{A54EB236-F327-48F7-AF26-C358FF3BFE9A}" srcOrd="0" destOrd="3" presId="urn:microsoft.com/office/officeart/2005/8/layout/default"/>
    <dgm:cxn modelId="{CE213815-BD35-471F-88A4-8DAEAF42147E}" srcId="{9E50D139-4D49-4C14-9B4E-0D0BA30B240F}" destId="{F4DAD296-B28E-4872-BEC2-CEC1F54F9F67}" srcOrd="0" destOrd="0" parTransId="{7A6C94B3-D5F8-49DC-914D-9CC2CCB169CB}" sibTransId="{357CEFEF-E5C7-44D0-9B43-6A119815C3DD}"/>
    <dgm:cxn modelId="{03A6BD16-3DA7-4547-A315-B1DE98AE21D1}" type="presOf" srcId="{441C7F08-6595-4EDC-82A1-A54245B209F4}" destId="{3C17BA92-DB65-4262-8192-5EC3C655F09F}" srcOrd="0" destOrd="1" presId="urn:microsoft.com/office/officeart/2005/8/layout/default"/>
    <dgm:cxn modelId="{5DA3BC1C-997F-4930-9B5D-163DDC115A92}" srcId="{9E50D139-4D49-4C14-9B4E-0D0BA30B240F}" destId="{9CF69798-B927-4FA9-A214-3ACDF86FE1F9}" srcOrd="4" destOrd="0" parTransId="{8B02B77A-7447-4A8C-A318-DB3E6E83D80F}" sibTransId="{3DEE920E-05D8-4025-8289-49E7CCB8C12E}"/>
    <dgm:cxn modelId="{34182F1D-4079-44C0-A61B-3C5407AE0001}" type="presOf" srcId="{2DFEEC56-B181-421B-984E-EA2FC0A49EA8}" destId="{A54EB236-F327-48F7-AF26-C358FF3BFE9A}" srcOrd="0" destOrd="2" presId="urn:microsoft.com/office/officeart/2005/8/layout/default"/>
    <dgm:cxn modelId="{722CBE2B-A3C4-43FC-B51E-B58068614831}" type="presOf" srcId="{ACF810FE-686F-454A-8250-8BEA1A79E667}" destId="{51D49606-BC09-4E31-8E3D-BA1E114E9294}" srcOrd="0" destOrd="0" presId="urn:microsoft.com/office/officeart/2005/8/layout/default"/>
    <dgm:cxn modelId="{766B4F36-6840-4B4E-AFE7-A286891404C0}" srcId="{F4DAD296-B28E-4872-BEC2-CEC1F54F9F67}" destId="{2DFEEC56-B181-421B-984E-EA2FC0A49EA8}" srcOrd="1" destOrd="0" parTransId="{AFEA943C-C20B-44EA-B75C-D5634A9A43B8}" sibTransId="{36D0F2B1-5E3F-47AE-B715-00A410E73503}"/>
    <dgm:cxn modelId="{2FED0140-F39A-49DA-B008-4667BE15F23F}" srcId="{9E50D139-4D49-4C14-9B4E-0D0BA30B240F}" destId="{ACF810FE-686F-454A-8250-8BEA1A79E667}" srcOrd="8" destOrd="0" parTransId="{90F33F7A-A990-4AAA-972D-61CAE4066EED}" sibTransId="{ADFCCD22-20CF-4B13-A1A4-BE0EA079F9E9}"/>
    <dgm:cxn modelId="{CE528040-61A0-4CB1-BFD5-61CC1B0464F1}" srcId="{9E50D139-4D49-4C14-9B4E-0D0BA30B240F}" destId="{25865EC5-8427-49E6-87FF-808E9566AFFF}" srcOrd="1" destOrd="0" parTransId="{6F3A4A0C-26FA-4A7E-96A0-D1706BAAFF70}" sibTransId="{4DA7A6B5-91B8-422F-B225-F9A8E73453CA}"/>
    <dgm:cxn modelId="{2ACB1264-EC95-4ED8-8683-70FB80B5B0D5}" type="presOf" srcId="{9CF69798-B927-4FA9-A214-3ACDF86FE1F9}" destId="{5A06A3E8-DA23-4B74-A1C7-F8EFF482E4C3}" srcOrd="0" destOrd="0" presId="urn:microsoft.com/office/officeart/2005/8/layout/default"/>
    <dgm:cxn modelId="{AF1D5744-0F3B-4361-ADAE-B40DF50D84EE}" type="presOf" srcId="{9FD6F710-84F6-4558-88E8-ACC47092A22F}" destId="{949FA696-5B89-442D-A630-C8DF93B9E216}" srcOrd="0" destOrd="1" presId="urn:microsoft.com/office/officeart/2005/8/layout/default"/>
    <dgm:cxn modelId="{CE53E876-C8A1-4B5B-9599-0F7DE6BA4438}" srcId="{F4DAD296-B28E-4872-BEC2-CEC1F54F9F67}" destId="{0339061C-37AD-4D68-8932-BD024A104F58}" srcOrd="0" destOrd="0" parTransId="{FC9DECC3-75EA-4E21-9547-CE61F537B3E1}" sibTransId="{801ED202-B44E-4834-8DC3-8924FFDC1D60}"/>
    <dgm:cxn modelId="{4C644679-02DC-4C25-9656-FB2D35F8937A}" type="presOf" srcId="{0339061C-37AD-4D68-8932-BD024A104F58}" destId="{A54EB236-F327-48F7-AF26-C358FF3BFE9A}" srcOrd="0" destOrd="1" presId="urn:microsoft.com/office/officeart/2005/8/layout/default"/>
    <dgm:cxn modelId="{F7D6A597-480F-4100-879E-D5072523F1FB}" type="presOf" srcId="{32C0E168-9490-4C67-93C2-92F8A9F84C5B}" destId="{949FA696-5B89-442D-A630-C8DF93B9E216}" srcOrd="0" destOrd="0" presId="urn:microsoft.com/office/officeart/2005/8/layout/default"/>
    <dgm:cxn modelId="{DA6AE99B-F353-4AEA-8CA3-FE1F79B80FB9}" type="presOf" srcId="{45385A0C-4475-4886-8112-08A47A876A21}" destId="{4827500B-DACF-498D-99F1-A5C277954C06}" srcOrd="0" destOrd="0" presId="urn:microsoft.com/office/officeart/2005/8/layout/default"/>
    <dgm:cxn modelId="{3398099E-E153-44D0-A0AF-F5798FFDE48F}" srcId="{C5C31100-7032-4F1D-8897-3CE17E37957D}" destId="{AE9D35A9-2439-4BAD-BA03-23C0CA9232DC}" srcOrd="0" destOrd="0" parTransId="{9FBE6BB7-1EB2-4218-B19C-D0BE2D94F9B5}" sibTransId="{F81AEE83-AA96-4D3C-A17F-12CA1CFAB222}"/>
    <dgm:cxn modelId="{BEDEC3A0-6C73-474C-BA59-3BC926B403E2}" srcId="{9E50D139-4D49-4C14-9B4E-0D0BA30B240F}" destId="{C5C31100-7032-4F1D-8897-3CE17E37957D}" srcOrd="5" destOrd="0" parTransId="{CF91BD47-ED13-42F5-A3FE-7D33409D1DD0}" sibTransId="{2DBB9A50-5660-4517-92E5-42F0CF4920B8}"/>
    <dgm:cxn modelId="{CC075DB1-05B7-4B80-9A92-5230B11F0C0F}" srcId="{BF650A27-6811-4F3B-B845-25E0AD0C4D2D}" destId="{441C7F08-6595-4EDC-82A1-A54245B209F4}" srcOrd="0" destOrd="0" parTransId="{2DFB738D-0308-4D9C-96C2-FE64D3EB56FD}" sibTransId="{21098D84-031D-46F8-B409-0A3EFDD5D5C4}"/>
    <dgm:cxn modelId="{CF099BB1-0D43-4617-8B85-1D9BF82FDA0F}" type="presOf" srcId="{F4DAD296-B28E-4872-BEC2-CEC1F54F9F67}" destId="{A54EB236-F327-48F7-AF26-C358FF3BFE9A}" srcOrd="0" destOrd="0" presId="urn:microsoft.com/office/officeart/2005/8/layout/default"/>
    <dgm:cxn modelId="{8112CDB3-8498-4724-9A2D-492B32F7C41E}" srcId="{32C0E168-9490-4C67-93C2-92F8A9F84C5B}" destId="{9FD6F710-84F6-4558-88E8-ACC47092A22F}" srcOrd="0" destOrd="0" parTransId="{DBE70612-543C-4338-9622-CE6062DDAE1D}" sibTransId="{31A146DA-B075-403D-A30C-A9824AC7DD04}"/>
    <dgm:cxn modelId="{BDAE22B7-5D0A-49F6-9108-311981AE6470}" type="presOf" srcId="{4DBE07FE-5100-45E7-AB8E-142F414CDAF5}" destId="{BC6690BF-8BDD-4D38-A022-EB52D92B5AFC}" srcOrd="0" destOrd="0" presId="urn:microsoft.com/office/officeart/2005/8/layout/default"/>
    <dgm:cxn modelId="{AC552EBF-6AC5-4DFA-89FC-1CCD5E8E747E}" type="presOf" srcId="{9E50D139-4D49-4C14-9B4E-0D0BA30B240F}" destId="{799E9D24-D0A0-47C5-8CC7-89702E2BD696}" srcOrd="0" destOrd="0" presId="urn:microsoft.com/office/officeart/2005/8/layout/default"/>
    <dgm:cxn modelId="{9D12AFC3-EF74-45CE-8393-43239DB7FEE5}" srcId="{9E50D139-4D49-4C14-9B4E-0D0BA30B240F}" destId="{BF650A27-6811-4F3B-B845-25E0AD0C4D2D}" srcOrd="3" destOrd="0" parTransId="{18E6ABCE-7E50-4C77-B23B-0B07BB859BAB}" sibTransId="{69976A72-823C-4C10-B9C0-0CFC4B7EACA8}"/>
    <dgm:cxn modelId="{157870C6-9713-456C-9BD0-10725C5C2AD6}" srcId="{F4DAD296-B28E-4872-BEC2-CEC1F54F9F67}" destId="{CA9D9793-6CE5-44C7-9BA1-4EBB52A806EC}" srcOrd="2" destOrd="0" parTransId="{5FA57C8B-4219-4B0F-9918-F4655B94802F}" sibTransId="{ECED0240-B5E6-47DF-9178-17E157720296}"/>
    <dgm:cxn modelId="{DC0AEAD5-2692-4DD4-91A8-932055E1484E}" type="presOf" srcId="{C5C31100-7032-4F1D-8897-3CE17E37957D}" destId="{3F1149C7-A80C-4EB8-BB2E-A3CA05D22702}" srcOrd="0" destOrd="0" presId="urn:microsoft.com/office/officeart/2005/8/layout/default"/>
    <dgm:cxn modelId="{4EE0CDDA-E7DA-4709-B8CB-F5C06A11478B}" srcId="{9E50D139-4D49-4C14-9B4E-0D0BA30B240F}" destId="{32C0E168-9490-4C67-93C2-92F8A9F84C5B}" srcOrd="7" destOrd="0" parTransId="{630F842D-FCAD-4069-AE80-C1855060E6E4}" sibTransId="{2F07726A-791E-4A4E-88CF-D890271D9E06}"/>
    <dgm:cxn modelId="{C35524DE-EC58-4EF2-BD6C-B5D383E6F70A}" srcId="{9E50D139-4D49-4C14-9B4E-0D0BA30B240F}" destId="{1F1C33E0-EFC8-4AFA-81F5-040DFDAB647D}" srcOrd="2" destOrd="0" parTransId="{9B7FD4A0-5A94-4ACF-9C9E-63BC8ED3DF27}" sibTransId="{B3D3256B-BAEF-4CD7-955E-B38A7CC1E04B}"/>
    <dgm:cxn modelId="{3AD008E2-AD8B-4D27-8BCC-D5E2F2472A96}" type="presOf" srcId="{1F1C33E0-EFC8-4AFA-81F5-040DFDAB647D}" destId="{25423DB2-3755-49BC-A723-7795D8D70D3E}" srcOrd="0" destOrd="0" presId="urn:microsoft.com/office/officeart/2005/8/layout/default"/>
    <dgm:cxn modelId="{9F00FAEB-525A-452A-830C-E420DF71EF31}" type="presOf" srcId="{AE9D35A9-2439-4BAD-BA03-23C0CA9232DC}" destId="{3F1149C7-A80C-4EB8-BB2E-A3CA05D22702}" srcOrd="0" destOrd="1" presId="urn:microsoft.com/office/officeart/2005/8/layout/default"/>
    <dgm:cxn modelId="{2FA1C3F0-6832-45FE-948A-49832FD82429}" srcId="{9E50D139-4D49-4C14-9B4E-0D0BA30B240F}" destId="{45385A0C-4475-4886-8112-08A47A876A21}" srcOrd="9" destOrd="0" parTransId="{665453A8-B9AF-4053-80E5-6A7367C13435}" sibTransId="{860CB78B-D5A2-4BBA-8B25-B45B82AB69D5}"/>
    <dgm:cxn modelId="{436B4AF7-4936-4DE2-A717-AA9A03BB7B6B}" srcId="{9E50D139-4D49-4C14-9B4E-0D0BA30B240F}" destId="{4DBE07FE-5100-45E7-AB8E-142F414CDAF5}" srcOrd="6" destOrd="0" parTransId="{8A5C3C95-9561-40E3-B1A4-A4F0442388E6}" sibTransId="{F2872A89-FAF3-471C-A268-F98F8BFA98F5}"/>
    <dgm:cxn modelId="{6C6EEFFB-2E45-45C1-9DF4-EDDFF127237A}" type="presOf" srcId="{25865EC5-8427-49E6-87FF-808E9566AFFF}" destId="{61E2E704-11BB-42EB-A784-B83D79DCA7D6}" srcOrd="0" destOrd="0" presId="urn:microsoft.com/office/officeart/2005/8/layout/default"/>
    <dgm:cxn modelId="{C4755AFC-8FA1-4F46-B1AB-A81834A27455}" type="presOf" srcId="{BF650A27-6811-4F3B-B845-25E0AD0C4D2D}" destId="{3C17BA92-DB65-4262-8192-5EC3C655F09F}" srcOrd="0" destOrd="0" presId="urn:microsoft.com/office/officeart/2005/8/layout/default"/>
    <dgm:cxn modelId="{09A3CC9C-3CE4-4C45-A2D1-E26913D35F25}" type="presParOf" srcId="{799E9D24-D0A0-47C5-8CC7-89702E2BD696}" destId="{A54EB236-F327-48F7-AF26-C358FF3BFE9A}" srcOrd="0" destOrd="0" presId="urn:microsoft.com/office/officeart/2005/8/layout/default"/>
    <dgm:cxn modelId="{B1972052-1BAF-4522-832B-ACE2BA106035}" type="presParOf" srcId="{799E9D24-D0A0-47C5-8CC7-89702E2BD696}" destId="{F94137FF-C630-4E6A-BAC1-8F6DFF398976}" srcOrd="1" destOrd="0" presId="urn:microsoft.com/office/officeart/2005/8/layout/default"/>
    <dgm:cxn modelId="{300B81CB-09C3-43CD-B22F-C6A76573C31F}" type="presParOf" srcId="{799E9D24-D0A0-47C5-8CC7-89702E2BD696}" destId="{61E2E704-11BB-42EB-A784-B83D79DCA7D6}" srcOrd="2" destOrd="0" presId="urn:microsoft.com/office/officeart/2005/8/layout/default"/>
    <dgm:cxn modelId="{589735EA-1D52-42F6-9E2F-6EBA2DE22A9D}" type="presParOf" srcId="{799E9D24-D0A0-47C5-8CC7-89702E2BD696}" destId="{AD5859BF-D776-45C5-97CC-580FD0501FCD}" srcOrd="3" destOrd="0" presId="urn:microsoft.com/office/officeart/2005/8/layout/default"/>
    <dgm:cxn modelId="{AA67F996-D4FE-413A-B52A-E0577CFDBC53}" type="presParOf" srcId="{799E9D24-D0A0-47C5-8CC7-89702E2BD696}" destId="{25423DB2-3755-49BC-A723-7795D8D70D3E}" srcOrd="4" destOrd="0" presId="urn:microsoft.com/office/officeart/2005/8/layout/default"/>
    <dgm:cxn modelId="{6582C3F2-289E-4511-8C2C-846C7343B722}" type="presParOf" srcId="{799E9D24-D0A0-47C5-8CC7-89702E2BD696}" destId="{E2BA6060-20D4-46D4-ADC0-2621CF9E690D}" srcOrd="5" destOrd="0" presId="urn:microsoft.com/office/officeart/2005/8/layout/default"/>
    <dgm:cxn modelId="{3CA90615-D21F-4109-AA38-79C15DAE31F5}" type="presParOf" srcId="{799E9D24-D0A0-47C5-8CC7-89702E2BD696}" destId="{3C17BA92-DB65-4262-8192-5EC3C655F09F}" srcOrd="6" destOrd="0" presId="urn:microsoft.com/office/officeart/2005/8/layout/default"/>
    <dgm:cxn modelId="{E02F796B-065D-492C-A628-041E6DA9C1FC}" type="presParOf" srcId="{799E9D24-D0A0-47C5-8CC7-89702E2BD696}" destId="{B61F3D7A-BF6F-4AD5-98A7-239FD877653B}" srcOrd="7" destOrd="0" presId="urn:microsoft.com/office/officeart/2005/8/layout/default"/>
    <dgm:cxn modelId="{7F4E803F-A73A-47C5-9CFB-BD055E5EFA86}" type="presParOf" srcId="{799E9D24-D0A0-47C5-8CC7-89702E2BD696}" destId="{5A06A3E8-DA23-4B74-A1C7-F8EFF482E4C3}" srcOrd="8" destOrd="0" presId="urn:microsoft.com/office/officeart/2005/8/layout/default"/>
    <dgm:cxn modelId="{B85F361E-9057-4F20-B73D-14570C5A4747}" type="presParOf" srcId="{799E9D24-D0A0-47C5-8CC7-89702E2BD696}" destId="{57C98914-347C-42AA-91C2-86F319D572C6}" srcOrd="9" destOrd="0" presId="urn:microsoft.com/office/officeart/2005/8/layout/default"/>
    <dgm:cxn modelId="{22156954-F20A-4242-9695-993DE64173F8}" type="presParOf" srcId="{799E9D24-D0A0-47C5-8CC7-89702E2BD696}" destId="{3F1149C7-A80C-4EB8-BB2E-A3CA05D22702}" srcOrd="10" destOrd="0" presId="urn:microsoft.com/office/officeart/2005/8/layout/default"/>
    <dgm:cxn modelId="{DDFCF620-54E9-47E2-92DE-EA1759928B13}" type="presParOf" srcId="{799E9D24-D0A0-47C5-8CC7-89702E2BD696}" destId="{38C17DBD-6982-4241-9AF1-7DCD6B3FC15D}" srcOrd="11" destOrd="0" presId="urn:microsoft.com/office/officeart/2005/8/layout/default"/>
    <dgm:cxn modelId="{1F150662-247C-43AA-9D86-2A8461BD88EA}" type="presParOf" srcId="{799E9D24-D0A0-47C5-8CC7-89702E2BD696}" destId="{BC6690BF-8BDD-4D38-A022-EB52D92B5AFC}" srcOrd="12" destOrd="0" presId="urn:microsoft.com/office/officeart/2005/8/layout/default"/>
    <dgm:cxn modelId="{918F16BC-F582-4E90-9562-4A42F50EF0B7}" type="presParOf" srcId="{799E9D24-D0A0-47C5-8CC7-89702E2BD696}" destId="{9F0B7838-371F-4EB0-9214-C888241E9BDE}" srcOrd="13" destOrd="0" presId="urn:microsoft.com/office/officeart/2005/8/layout/default"/>
    <dgm:cxn modelId="{B831714E-271E-43FB-8A86-AA868A8FC47B}" type="presParOf" srcId="{799E9D24-D0A0-47C5-8CC7-89702E2BD696}" destId="{949FA696-5B89-442D-A630-C8DF93B9E216}" srcOrd="14" destOrd="0" presId="urn:microsoft.com/office/officeart/2005/8/layout/default"/>
    <dgm:cxn modelId="{FB8537F1-1037-4FC8-A05E-3A3D64B8B09E}" type="presParOf" srcId="{799E9D24-D0A0-47C5-8CC7-89702E2BD696}" destId="{CB1D8C9E-B8B4-4DF5-B7CB-63E23B80A23A}" srcOrd="15" destOrd="0" presId="urn:microsoft.com/office/officeart/2005/8/layout/default"/>
    <dgm:cxn modelId="{8A90A7B0-966A-4E60-98AD-C5EF0D926053}" type="presParOf" srcId="{799E9D24-D0A0-47C5-8CC7-89702E2BD696}" destId="{51D49606-BC09-4E31-8E3D-BA1E114E9294}" srcOrd="16" destOrd="0" presId="urn:microsoft.com/office/officeart/2005/8/layout/default"/>
    <dgm:cxn modelId="{36FFE9CE-1B4B-4D78-8480-15D65DC106E9}" type="presParOf" srcId="{799E9D24-D0A0-47C5-8CC7-89702E2BD696}" destId="{18A15AD9-0834-4932-AE2A-0561402E44C0}" srcOrd="17" destOrd="0" presId="urn:microsoft.com/office/officeart/2005/8/layout/default"/>
    <dgm:cxn modelId="{33EE762C-0421-4A79-9CE3-D5164B76A350}" type="presParOf" srcId="{799E9D24-D0A0-47C5-8CC7-89702E2BD696}" destId="{4827500B-DACF-498D-99F1-A5C277954C0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E41A0D-0828-4B64-9F1C-128EDBE52719}"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F2B3F914-42D9-4B28-98F3-782656E9AA22}">
      <dgm:prSet/>
      <dgm:spPr/>
      <dgm:t>
        <a:bodyPr/>
        <a:lstStyle/>
        <a:p>
          <a:r>
            <a:rPr lang="en-US"/>
            <a:t>The hiring department is responsible for determining whether their student will be in a position in which a background check is required by law</a:t>
          </a:r>
        </a:p>
      </dgm:t>
    </dgm:pt>
    <dgm:pt modelId="{73DC0F2D-9D92-4A30-A466-7B60BF536AC9}" type="parTrans" cxnId="{684D9899-DAD4-4A25-B66B-937329AE3BE7}">
      <dgm:prSet/>
      <dgm:spPr/>
      <dgm:t>
        <a:bodyPr/>
        <a:lstStyle/>
        <a:p>
          <a:endParaRPr lang="en-US"/>
        </a:p>
      </dgm:t>
    </dgm:pt>
    <dgm:pt modelId="{89D5F226-860B-4325-9DC4-3118477973AB}" type="sibTrans" cxnId="{684D9899-DAD4-4A25-B66B-937329AE3BE7}">
      <dgm:prSet/>
      <dgm:spPr/>
      <dgm:t>
        <a:bodyPr/>
        <a:lstStyle/>
        <a:p>
          <a:endParaRPr lang="en-US"/>
        </a:p>
      </dgm:t>
    </dgm:pt>
    <dgm:pt modelId="{00CE4F1D-A167-4FF1-BBAC-A5FC5F26A2FB}">
      <dgm:prSet/>
      <dgm:spPr/>
      <dgm:t>
        <a:bodyPr/>
        <a:lstStyle/>
        <a:p>
          <a:r>
            <a:rPr lang="en-US"/>
            <a:t>Human Resources will contact the student to schedule an appointment for a Live Scan</a:t>
          </a:r>
        </a:p>
      </dgm:t>
    </dgm:pt>
    <dgm:pt modelId="{C8ED8DED-0390-45FD-A8B4-551FC9B0772B}" type="parTrans" cxnId="{4D036B2D-49EA-48B7-B58A-A237BD75B080}">
      <dgm:prSet/>
      <dgm:spPr/>
      <dgm:t>
        <a:bodyPr/>
        <a:lstStyle/>
        <a:p>
          <a:endParaRPr lang="en-US"/>
        </a:p>
      </dgm:t>
    </dgm:pt>
    <dgm:pt modelId="{C4D1A7BE-59E1-441B-8BCB-DFE34FE5D399}" type="sibTrans" cxnId="{4D036B2D-49EA-48B7-B58A-A237BD75B080}">
      <dgm:prSet/>
      <dgm:spPr/>
      <dgm:t>
        <a:bodyPr/>
        <a:lstStyle/>
        <a:p>
          <a:endParaRPr lang="en-US"/>
        </a:p>
      </dgm:t>
    </dgm:pt>
    <dgm:pt modelId="{9766AE3D-DEAB-4AEB-81E1-09ED429B7C49}">
      <dgm:prSet/>
      <dgm:spPr/>
      <dgm:t>
        <a:bodyPr/>
        <a:lstStyle/>
        <a:p>
          <a:r>
            <a:rPr lang="en-US"/>
            <a:t>Students employed in the following areas will require a background check:</a:t>
          </a:r>
        </a:p>
      </dgm:t>
    </dgm:pt>
    <dgm:pt modelId="{4DC18CE6-326A-4A87-B5B7-C1DD6897FAD2}" type="parTrans" cxnId="{7C83944C-ECF1-4726-85CB-94DB4CBC44CF}">
      <dgm:prSet/>
      <dgm:spPr/>
      <dgm:t>
        <a:bodyPr/>
        <a:lstStyle/>
        <a:p>
          <a:endParaRPr lang="en-US"/>
        </a:p>
      </dgm:t>
    </dgm:pt>
    <dgm:pt modelId="{E59F693A-2283-423B-A879-30A871CAF12A}" type="sibTrans" cxnId="{7C83944C-ECF1-4726-85CB-94DB4CBC44CF}">
      <dgm:prSet/>
      <dgm:spPr/>
      <dgm:t>
        <a:bodyPr/>
        <a:lstStyle/>
        <a:p>
          <a:endParaRPr lang="en-US"/>
        </a:p>
      </dgm:t>
    </dgm:pt>
    <dgm:pt modelId="{7B4A073B-9157-4D8C-80B0-FABDC7E351B6}">
      <dgm:prSet/>
      <dgm:spPr/>
      <dgm:t>
        <a:bodyPr/>
        <a:lstStyle/>
        <a:p>
          <a:r>
            <a:rPr lang="en-US"/>
            <a:t>Regular or direct contact with minors</a:t>
          </a:r>
        </a:p>
      </dgm:t>
    </dgm:pt>
    <dgm:pt modelId="{E561BD40-35F6-40C0-B093-7614712F2A85}" type="parTrans" cxnId="{D451686F-A4B8-4086-B10A-B4F2908B6455}">
      <dgm:prSet/>
      <dgm:spPr/>
      <dgm:t>
        <a:bodyPr/>
        <a:lstStyle/>
        <a:p>
          <a:endParaRPr lang="en-US"/>
        </a:p>
      </dgm:t>
    </dgm:pt>
    <dgm:pt modelId="{49D06C55-E172-4843-AB3F-BBCE6524A53A}" type="sibTrans" cxnId="{D451686F-A4B8-4086-B10A-B4F2908B6455}">
      <dgm:prSet/>
      <dgm:spPr/>
      <dgm:t>
        <a:bodyPr/>
        <a:lstStyle/>
        <a:p>
          <a:endParaRPr lang="en-US"/>
        </a:p>
      </dgm:t>
    </dgm:pt>
    <dgm:pt modelId="{A827A5F5-BBE4-4AD5-867B-90FC1858EF6D}">
      <dgm:prSet/>
      <dgm:spPr/>
      <dgm:t>
        <a:bodyPr/>
        <a:lstStyle/>
        <a:p>
          <a:r>
            <a:rPr lang="en-US"/>
            <a:t>Access to patients, drugs or medication</a:t>
          </a:r>
        </a:p>
      </dgm:t>
    </dgm:pt>
    <dgm:pt modelId="{64602DB0-5524-499C-B5C0-78FE3B6DCD88}" type="parTrans" cxnId="{28CA7A65-78B4-44CC-A472-12B37438966D}">
      <dgm:prSet/>
      <dgm:spPr/>
      <dgm:t>
        <a:bodyPr/>
        <a:lstStyle/>
        <a:p>
          <a:endParaRPr lang="en-US"/>
        </a:p>
      </dgm:t>
    </dgm:pt>
    <dgm:pt modelId="{A48FA156-2352-4EB0-8A33-5A007BCF41E9}" type="sibTrans" cxnId="{28CA7A65-78B4-44CC-A472-12B37438966D}">
      <dgm:prSet/>
      <dgm:spPr/>
      <dgm:t>
        <a:bodyPr/>
        <a:lstStyle/>
        <a:p>
          <a:endParaRPr lang="en-US"/>
        </a:p>
      </dgm:t>
    </dgm:pt>
    <dgm:pt modelId="{560B63F4-0885-41FC-9DBE-DBE88EEB10EE}">
      <dgm:prSet/>
      <dgm:spPr/>
      <dgm:t>
        <a:bodyPr/>
        <a:lstStyle/>
        <a:p>
          <a:r>
            <a:rPr lang="en-US"/>
            <a:t>Access to stored criminal offender records</a:t>
          </a:r>
        </a:p>
      </dgm:t>
    </dgm:pt>
    <dgm:pt modelId="{8DE8C088-E5F9-466F-A092-59BAF7F935C6}" type="parTrans" cxnId="{79C43843-7694-467E-9766-EC4D4FAD8697}">
      <dgm:prSet/>
      <dgm:spPr/>
      <dgm:t>
        <a:bodyPr/>
        <a:lstStyle/>
        <a:p>
          <a:endParaRPr lang="en-US"/>
        </a:p>
      </dgm:t>
    </dgm:pt>
    <dgm:pt modelId="{9E0A344C-94AB-4CD8-A937-27DEBE714600}" type="sibTrans" cxnId="{79C43843-7694-467E-9766-EC4D4FAD8697}">
      <dgm:prSet/>
      <dgm:spPr/>
      <dgm:t>
        <a:bodyPr/>
        <a:lstStyle/>
        <a:p>
          <a:endParaRPr lang="en-US"/>
        </a:p>
      </dgm:t>
    </dgm:pt>
    <dgm:pt modelId="{DA3D1DF5-7EAD-45DB-ACAB-7704A0D3F68A}">
      <dgm:prSet/>
      <dgm:spPr/>
      <dgm:t>
        <a:bodyPr/>
        <a:lstStyle/>
        <a:p>
          <a:r>
            <a:rPr lang="en-US"/>
            <a:t>Access to, or control on a regular basis of amounts greater than $10K in cash, checks, credit cards, and/or credit card account information</a:t>
          </a:r>
        </a:p>
      </dgm:t>
    </dgm:pt>
    <dgm:pt modelId="{8BCB8C1A-356F-4FA5-AFEA-58C92305CF20}" type="parTrans" cxnId="{77B22F3D-DDDB-4776-92F8-6BD19A7287B2}">
      <dgm:prSet/>
      <dgm:spPr/>
      <dgm:t>
        <a:bodyPr/>
        <a:lstStyle/>
        <a:p>
          <a:endParaRPr lang="en-US"/>
        </a:p>
      </dgm:t>
    </dgm:pt>
    <dgm:pt modelId="{C2E75A00-2A50-4AD3-A4E1-6F306F8D5B62}" type="sibTrans" cxnId="{77B22F3D-DDDB-4776-92F8-6BD19A7287B2}">
      <dgm:prSet/>
      <dgm:spPr/>
      <dgm:t>
        <a:bodyPr/>
        <a:lstStyle/>
        <a:p>
          <a:endParaRPr lang="en-US"/>
        </a:p>
      </dgm:t>
    </dgm:pt>
    <dgm:pt modelId="{63A7E3DE-6C4F-4B39-A083-47007344C7F5}">
      <dgm:prSet/>
      <dgm:spPr/>
      <dgm:t>
        <a:bodyPr/>
        <a:lstStyle/>
        <a:p>
          <a:r>
            <a:rPr lang="en-US"/>
            <a:t>Requires access to Level 1 data</a:t>
          </a:r>
        </a:p>
      </dgm:t>
    </dgm:pt>
    <dgm:pt modelId="{1148922B-34DC-43C1-963A-1FD1482BF3DF}" type="parTrans" cxnId="{0F8AC178-583D-45D3-8E03-4E465294FC7B}">
      <dgm:prSet/>
      <dgm:spPr/>
      <dgm:t>
        <a:bodyPr/>
        <a:lstStyle/>
        <a:p>
          <a:endParaRPr lang="en-US"/>
        </a:p>
      </dgm:t>
    </dgm:pt>
    <dgm:pt modelId="{659F1E17-EAE1-41F5-B1A9-CEE66A561AD4}" type="sibTrans" cxnId="{0F8AC178-583D-45D3-8E03-4E465294FC7B}">
      <dgm:prSet/>
      <dgm:spPr/>
      <dgm:t>
        <a:bodyPr/>
        <a:lstStyle/>
        <a:p>
          <a:endParaRPr lang="en-US"/>
        </a:p>
      </dgm:t>
    </dgm:pt>
    <dgm:pt modelId="{1625EF55-132E-465F-A313-E7FBCA6E71D2}">
      <dgm:prSet/>
      <dgm:spPr/>
      <dgm:t>
        <a:bodyPr/>
        <a:lstStyle/>
        <a:p>
          <a:r>
            <a:rPr lang="en-US"/>
            <a:t>ISA background check will be initiated by the FWS team</a:t>
          </a:r>
        </a:p>
      </dgm:t>
    </dgm:pt>
    <dgm:pt modelId="{BA42ACCC-9341-4C9F-BE30-C816EA5CE53B}" type="parTrans" cxnId="{AF6824B1-A75E-4B6F-8B74-112B7E29EE22}">
      <dgm:prSet/>
      <dgm:spPr/>
      <dgm:t>
        <a:bodyPr/>
        <a:lstStyle/>
        <a:p>
          <a:endParaRPr lang="en-US"/>
        </a:p>
      </dgm:t>
    </dgm:pt>
    <dgm:pt modelId="{4B082A3A-0D1A-4F76-A2A3-F98D044D4684}" type="sibTrans" cxnId="{AF6824B1-A75E-4B6F-8B74-112B7E29EE22}">
      <dgm:prSet/>
      <dgm:spPr/>
      <dgm:t>
        <a:bodyPr/>
        <a:lstStyle/>
        <a:p>
          <a:endParaRPr lang="en-US"/>
        </a:p>
      </dgm:t>
    </dgm:pt>
    <dgm:pt modelId="{48DB3035-CF3D-4262-8D89-105745CCD662}">
      <dgm:prSet/>
      <dgm:spPr/>
      <dgm:t>
        <a:bodyPr/>
        <a:lstStyle/>
        <a:p>
          <a:r>
            <a:rPr lang="en-US"/>
            <a:t>*</a:t>
          </a:r>
          <a:r>
            <a:rPr lang="en-US" b="1"/>
            <a:t>Rehire Exemption: not required for continuing students employed in the same position for 12 months</a:t>
          </a:r>
          <a:endParaRPr lang="en-US"/>
        </a:p>
      </dgm:t>
    </dgm:pt>
    <dgm:pt modelId="{456EC3CA-4B3B-429A-B1CF-ABE00CB838D3}" type="parTrans" cxnId="{9893AFEA-48E8-4BEC-B4E1-029A6F96AA74}">
      <dgm:prSet/>
      <dgm:spPr/>
      <dgm:t>
        <a:bodyPr/>
        <a:lstStyle/>
        <a:p>
          <a:endParaRPr lang="en-US"/>
        </a:p>
      </dgm:t>
    </dgm:pt>
    <dgm:pt modelId="{4CC63E2A-4152-430A-91DD-D677A43B8F52}" type="sibTrans" cxnId="{9893AFEA-48E8-4BEC-B4E1-029A6F96AA74}">
      <dgm:prSet/>
      <dgm:spPr/>
      <dgm:t>
        <a:bodyPr/>
        <a:lstStyle/>
        <a:p>
          <a:endParaRPr lang="en-US"/>
        </a:p>
      </dgm:t>
    </dgm:pt>
    <dgm:pt modelId="{53DD4EE3-3722-4ADB-9DDB-990F9968131F}" type="pres">
      <dgm:prSet presAssocID="{2AE41A0D-0828-4B64-9F1C-128EDBE52719}" presName="linear" presStyleCnt="0">
        <dgm:presLayoutVars>
          <dgm:animLvl val="lvl"/>
          <dgm:resizeHandles val="exact"/>
        </dgm:presLayoutVars>
      </dgm:prSet>
      <dgm:spPr/>
    </dgm:pt>
    <dgm:pt modelId="{B762317F-CCAD-44E5-B059-723C0DBE9484}" type="pres">
      <dgm:prSet presAssocID="{F2B3F914-42D9-4B28-98F3-782656E9AA22}" presName="parentText" presStyleLbl="node1" presStyleIdx="0" presStyleCnt="3">
        <dgm:presLayoutVars>
          <dgm:chMax val="0"/>
          <dgm:bulletEnabled val="1"/>
        </dgm:presLayoutVars>
      </dgm:prSet>
      <dgm:spPr/>
    </dgm:pt>
    <dgm:pt modelId="{CD6DDDB0-3B69-495C-88F7-00D7B75341CD}" type="pres">
      <dgm:prSet presAssocID="{89D5F226-860B-4325-9DC4-3118477973AB}" presName="spacer" presStyleCnt="0"/>
      <dgm:spPr/>
    </dgm:pt>
    <dgm:pt modelId="{92388B20-3B39-4D9E-9802-B9EAAEB495E4}" type="pres">
      <dgm:prSet presAssocID="{00CE4F1D-A167-4FF1-BBAC-A5FC5F26A2FB}" presName="parentText" presStyleLbl="node1" presStyleIdx="1" presStyleCnt="3">
        <dgm:presLayoutVars>
          <dgm:chMax val="0"/>
          <dgm:bulletEnabled val="1"/>
        </dgm:presLayoutVars>
      </dgm:prSet>
      <dgm:spPr/>
    </dgm:pt>
    <dgm:pt modelId="{597780D7-139E-4891-8A79-57D95F89B138}" type="pres">
      <dgm:prSet presAssocID="{C4D1A7BE-59E1-441B-8BCB-DFE34FE5D399}" presName="spacer" presStyleCnt="0"/>
      <dgm:spPr/>
    </dgm:pt>
    <dgm:pt modelId="{183DA68B-56B9-4D56-9171-9267499E3CD7}" type="pres">
      <dgm:prSet presAssocID="{9766AE3D-DEAB-4AEB-81E1-09ED429B7C49}" presName="parentText" presStyleLbl="node1" presStyleIdx="2" presStyleCnt="3">
        <dgm:presLayoutVars>
          <dgm:chMax val="0"/>
          <dgm:bulletEnabled val="1"/>
        </dgm:presLayoutVars>
      </dgm:prSet>
      <dgm:spPr/>
    </dgm:pt>
    <dgm:pt modelId="{8E0A36CD-F61E-497D-BAE0-76F9732D5CE6}" type="pres">
      <dgm:prSet presAssocID="{9766AE3D-DEAB-4AEB-81E1-09ED429B7C49}" presName="childText" presStyleLbl="revTx" presStyleIdx="0" presStyleCnt="1">
        <dgm:presLayoutVars>
          <dgm:bulletEnabled val="1"/>
        </dgm:presLayoutVars>
      </dgm:prSet>
      <dgm:spPr/>
    </dgm:pt>
  </dgm:ptLst>
  <dgm:cxnLst>
    <dgm:cxn modelId="{7AFDF712-6FFF-4481-A562-A7F42632464E}" type="presOf" srcId="{F2B3F914-42D9-4B28-98F3-782656E9AA22}" destId="{B762317F-CCAD-44E5-B059-723C0DBE9484}" srcOrd="0" destOrd="0" presId="urn:microsoft.com/office/officeart/2005/8/layout/vList2"/>
    <dgm:cxn modelId="{9DE01F22-5A2D-4BDF-8015-4CC6F3B47616}" type="presOf" srcId="{DA3D1DF5-7EAD-45DB-ACAB-7704A0D3F68A}" destId="{8E0A36CD-F61E-497D-BAE0-76F9732D5CE6}" srcOrd="0" destOrd="3" presId="urn:microsoft.com/office/officeart/2005/8/layout/vList2"/>
    <dgm:cxn modelId="{4D036B2D-49EA-48B7-B58A-A237BD75B080}" srcId="{2AE41A0D-0828-4B64-9F1C-128EDBE52719}" destId="{00CE4F1D-A167-4FF1-BBAC-A5FC5F26A2FB}" srcOrd="1" destOrd="0" parTransId="{C8ED8DED-0390-45FD-A8B4-551FC9B0772B}" sibTransId="{C4D1A7BE-59E1-441B-8BCB-DFE34FE5D399}"/>
    <dgm:cxn modelId="{77B22F3D-DDDB-4776-92F8-6BD19A7287B2}" srcId="{9766AE3D-DEAB-4AEB-81E1-09ED429B7C49}" destId="{DA3D1DF5-7EAD-45DB-ACAB-7704A0D3F68A}" srcOrd="3" destOrd="0" parTransId="{8BCB8C1A-356F-4FA5-AFEA-58C92305CF20}" sibTransId="{C2E75A00-2A50-4AD3-A4E1-6F306F8D5B62}"/>
    <dgm:cxn modelId="{79C43843-7694-467E-9766-EC4D4FAD8697}" srcId="{9766AE3D-DEAB-4AEB-81E1-09ED429B7C49}" destId="{560B63F4-0885-41FC-9DBE-DBE88EEB10EE}" srcOrd="2" destOrd="0" parTransId="{8DE8C088-E5F9-466F-A092-59BAF7F935C6}" sibTransId="{9E0A344C-94AB-4CD8-A937-27DEBE714600}"/>
    <dgm:cxn modelId="{28CA7A65-78B4-44CC-A472-12B37438966D}" srcId="{9766AE3D-DEAB-4AEB-81E1-09ED429B7C49}" destId="{A827A5F5-BBE4-4AD5-867B-90FC1858EF6D}" srcOrd="1" destOrd="0" parTransId="{64602DB0-5524-499C-B5C0-78FE3B6DCD88}" sibTransId="{A48FA156-2352-4EB0-8A33-5A007BCF41E9}"/>
    <dgm:cxn modelId="{7C83944C-ECF1-4726-85CB-94DB4CBC44CF}" srcId="{2AE41A0D-0828-4B64-9F1C-128EDBE52719}" destId="{9766AE3D-DEAB-4AEB-81E1-09ED429B7C49}" srcOrd="2" destOrd="0" parTransId="{4DC18CE6-326A-4A87-B5B7-C1DD6897FAD2}" sibTransId="{E59F693A-2283-423B-A879-30A871CAF12A}"/>
    <dgm:cxn modelId="{D451686F-A4B8-4086-B10A-B4F2908B6455}" srcId="{9766AE3D-DEAB-4AEB-81E1-09ED429B7C49}" destId="{7B4A073B-9157-4D8C-80B0-FABDC7E351B6}" srcOrd="0" destOrd="0" parTransId="{E561BD40-35F6-40C0-B093-7614712F2A85}" sibTransId="{49D06C55-E172-4843-AB3F-BBCE6524A53A}"/>
    <dgm:cxn modelId="{065CCC53-F2C1-475A-AFB6-1B10394C6F33}" type="presOf" srcId="{48DB3035-CF3D-4262-8D89-105745CCD662}" destId="{8E0A36CD-F61E-497D-BAE0-76F9732D5CE6}" srcOrd="0" destOrd="6" presId="urn:microsoft.com/office/officeart/2005/8/layout/vList2"/>
    <dgm:cxn modelId="{0F8AC178-583D-45D3-8E03-4E465294FC7B}" srcId="{9766AE3D-DEAB-4AEB-81E1-09ED429B7C49}" destId="{63A7E3DE-6C4F-4B39-A083-47007344C7F5}" srcOrd="4" destOrd="0" parTransId="{1148922B-34DC-43C1-963A-1FD1482BF3DF}" sibTransId="{659F1E17-EAE1-41F5-B1A9-CEE66A561AD4}"/>
    <dgm:cxn modelId="{31822A79-E993-482B-AE8D-83948395943F}" type="presOf" srcId="{A827A5F5-BBE4-4AD5-867B-90FC1858EF6D}" destId="{8E0A36CD-F61E-497D-BAE0-76F9732D5CE6}" srcOrd="0" destOrd="1" presId="urn:microsoft.com/office/officeart/2005/8/layout/vList2"/>
    <dgm:cxn modelId="{0722FD79-C13D-4877-9C91-07CA362407BE}" type="presOf" srcId="{1625EF55-132E-465F-A313-E7FBCA6E71D2}" destId="{8E0A36CD-F61E-497D-BAE0-76F9732D5CE6}" srcOrd="0" destOrd="5" presId="urn:microsoft.com/office/officeart/2005/8/layout/vList2"/>
    <dgm:cxn modelId="{D8EB8D5A-EC2A-4977-868F-494FE11CBDFC}" type="presOf" srcId="{7B4A073B-9157-4D8C-80B0-FABDC7E351B6}" destId="{8E0A36CD-F61E-497D-BAE0-76F9732D5CE6}" srcOrd="0" destOrd="0" presId="urn:microsoft.com/office/officeart/2005/8/layout/vList2"/>
    <dgm:cxn modelId="{684D9899-DAD4-4A25-B66B-937329AE3BE7}" srcId="{2AE41A0D-0828-4B64-9F1C-128EDBE52719}" destId="{F2B3F914-42D9-4B28-98F3-782656E9AA22}" srcOrd="0" destOrd="0" parTransId="{73DC0F2D-9D92-4A30-A466-7B60BF536AC9}" sibTransId="{89D5F226-860B-4325-9DC4-3118477973AB}"/>
    <dgm:cxn modelId="{78410AB0-687B-495F-AE04-D31D703BDFD7}" type="presOf" srcId="{2AE41A0D-0828-4B64-9F1C-128EDBE52719}" destId="{53DD4EE3-3722-4ADB-9DDB-990F9968131F}" srcOrd="0" destOrd="0" presId="urn:microsoft.com/office/officeart/2005/8/layout/vList2"/>
    <dgm:cxn modelId="{AF6824B1-A75E-4B6F-8B74-112B7E29EE22}" srcId="{9766AE3D-DEAB-4AEB-81E1-09ED429B7C49}" destId="{1625EF55-132E-465F-A313-E7FBCA6E71D2}" srcOrd="5" destOrd="0" parTransId="{BA42ACCC-9341-4C9F-BE30-C816EA5CE53B}" sibTransId="{4B082A3A-0D1A-4F76-A2A3-F98D044D4684}"/>
    <dgm:cxn modelId="{A833BFB8-3C04-4302-B200-E20D54317DA7}" type="presOf" srcId="{9766AE3D-DEAB-4AEB-81E1-09ED429B7C49}" destId="{183DA68B-56B9-4D56-9171-9267499E3CD7}" srcOrd="0" destOrd="0" presId="urn:microsoft.com/office/officeart/2005/8/layout/vList2"/>
    <dgm:cxn modelId="{8F0D28C8-6CF4-4D79-8AAE-C4814320B563}" type="presOf" srcId="{63A7E3DE-6C4F-4B39-A083-47007344C7F5}" destId="{8E0A36CD-F61E-497D-BAE0-76F9732D5CE6}" srcOrd="0" destOrd="4" presId="urn:microsoft.com/office/officeart/2005/8/layout/vList2"/>
    <dgm:cxn modelId="{39F655D2-C60E-4EC0-BBEE-6CFFE04EAA79}" type="presOf" srcId="{00CE4F1D-A167-4FF1-BBAC-A5FC5F26A2FB}" destId="{92388B20-3B39-4D9E-9802-B9EAAEB495E4}" srcOrd="0" destOrd="0" presId="urn:microsoft.com/office/officeart/2005/8/layout/vList2"/>
    <dgm:cxn modelId="{9893AFEA-48E8-4BEC-B4E1-029A6F96AA74}" srcId="{9766AE3D-DEAB-4AEB-81E1-09ED429B7C49}" destId="{48DB3035-CF3D-4262-8D89-105745CCD662}" srcOrd="6" destOrd="0" parTransId="{456EC3CA-4B3B-429A-B1CF-ABE00CB838D3}" sibTransId="{4CC63E2A-4152-430A-91DD-D677A43B8F52}"/>
    <dgm:cxn modelId="{F95A79F5-43AE-4827-B425-795D00D91355}" type="presOf" srcId="{560B63F4-0885-41FC-9DBE-DBE88EEB10EE}" destId="{8E0A36CD-F61E-497D-BAE0-76F9732D5CE6}" srcOrd="0" destOrd="2" presId="urn:microsoft.com/office/officeart/2005/8/layout/vList2"/>
    <dgm:cxn modelId="{128C6FD2-95ED-4852-9F06-863821655B91}" type="presParOf" srcId="{53DD4EE3-3722-4ADB-9DDB-990F9968131F}" destId="{B762317F-CCAD-44E5-B059-723C0DBE9484}" srcOrd="0" destOrd="0" presId="urn:microsoft.com/office/officeart/2005/8/layout/vList2"/>
    <dgm:cxn modelId="{91C62E2B-EB42-4A9E-BF08-68FDB82C6ACA}" type="presParOf" srcId="{53DD4EE3-3722-4ADB-9DDB-990F9968131F}" destId="{CD6DDDB0-3B69-495C-88F7-00D7B75341CD}" srcOrd="1" destOrd="0" presId="urn:microsoft.com/office/officeart/2005/8/layout/vList2"/>
    <dgm:cxn modelId="{9B2246AA-0553-44BB-9BAE-9C8395F3C8EB}" type="presParOf" srcId="{53DD4EE3-3722-4ADB-9DDB-990F9968131F}" destId="{92388B20-3B39-4D9E-9802-B9EAAEB495E4}" srcOrd="2" destOrd="0" presId="urn:microsoft.com/office/officeart/2005/8/layout/vList2"/>
    <dgm:cxn modelId="{E196CBC6-703F-4907-A255-D7FAF6CF9D25}" type="presParOf" srcId="{53DD4EE3-3722-4ADB-9DDB-990F9968131F}" destId="{597780D7-139E-4891-8A79-57D95F89B138}" srcOrd="3" destOrd="0" presId="urn:microsoft.com/office/officeart/2005/8/layout/vList2"/>
    <dgm:cxn modelId="{C49E8648-FABF-4FCA-B10C-76E1DF63ACEE}" type="presParOf" srcId="{53DD4EE3-3722-4ADB-9DDB-990F9968131F}" destId="{183DA68B-56B9-4D56-9171-9267499E3CD7}" srcOrd="4" destOrd="0" presId="urn:microsoft.com/office/officeart/2005/8/layout/vList2"/>
    <dgm:cxn modelId="{C73D9C0C-06C3-4795-9E92-AA01E660B3FD}" type="presParOf" srcId="{53DD4EE3-3722-4ADB-9DDB-990F9968131F}" destId="{8E0A36CD-F61E-497D-BAE0-76F9732D5CE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144B0-ECC1-4EA5-9E1B-6D1F2B42F5C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FCBBC6F-B331-4466-90FF-AD6A5E3DC156}">
      <dgm:prSet/>
      <dgm:spPr/>
      <dgm:t>
        <a:bodyPr/>
        <a:lstStyle/>
        <a:p>
          <a:r>
            <a:rPr lang="en-US"/>
            <a:t>Both Student/Supervisor complete Tutorial – ITS website</a:t>
          </a:r>
        </a:p>
      </dgm:t>
    </dgm:pt>
    <dgm:pt modelId="{B09DE51B-C33A-448A-8C83-EDC2B7F2D3F8}" type="parTrans" cxnId="{06D385AF-87FD-4D34-B75E-08580CB2B734}">
      <dgm:prSet/>
      <dgm:spPr/>
      <dgm:t>
        <a:bodyPr/>
        <a:lstStyle/>
        <a:p>
          <a:endParaRPr lang="en-US"/>
        </a:p>
      </dgm:t>
    </dgm:pt>
    <dgm:pt modelId="{E7CBB97C-012E-48DF-91EB-2DDFC9819E04}" type="sibTrans" cxnId="{06D385AF-87FD-4D34-B75E-08580CB2B734}">
      <dgm:prSet/>
      <dgm:spPr/>
      <dgm:t>
        <a:bodyPr/>
        <a:lstStyle/>
        <a:p>
          <a:endParaRPr lang="en-US"/>
        </a:p>
      </dgm:t>
    </dgm:pt>
    <dgm:pt modelId="{217FBB34-F56A-4FF5-AB50-BAC6BD54034D}">
      <dgm:prSet/>
      <dgm:spPr/>
      <dgm:t>
        <a:bodyPr/>
        <a:lstStyle/>
        <a:p>
          <a:r>
            <a:rPr lang="en-US"/>
            <a:t>Student searches for FWS jobs on the Career Center/Handshake website – new hires. </a:t>
          </a:r>
        </a:p>
      </dgm:t>
    </dgm:pt>
    <dgm:pt modelId="{6CE885EC-1D9C-402C-8A8E-10B0576E8B0B}" type="parTrans" cxnId="{71F45D9B-98D3-4B77-B94C-706BAA86DF3A}">
      <dgm:prSet/>
      <dgm:spPr/>
      <dgm:t>
        <a:bodyPr/>
        <a:lstStyle/>
        <a:p>
          <a:endParaRPr lang="en-US"/>
        </a:p>
      </dgm:t>
    </dgm:pt>
    <dgm:pt modelId="{8B7998D3-A54A-4C95-8DED-5C0C5DE15FB7}" type="sibTrans" cxnId="{71F45D9B-98D3-4B77-B94C-706BAA86DF3A}">
      <dgm:prSet/>
      <dgm:spPr/>
      <dgm:t>
        <a:bodyPr/>
        <a:lstStyle/>
        <a:p>
          <a:endParaRPr lang="en-US"/>
        </a:p>
      </dgm:t>
    </dgm:pt>
    <dgm:pt modelId="{1AD2EAB0-5CE3-4914-A815-2A8DC81A5CC6}">
      <dgm:prSet/>
      <dgm:spPr/>
      <dgm:t>
        <a:bodyPr/>
        <a:lstStyle/>
        <a:p>
          <a:r>
            <a:rPr lang="en-US"/>
            <a:t>Student arranges an interview (zoom) with the supervisor</a:t>
          </a:r>
        </a:p>
      </dgm:t>
    </dgm:pt>
    <dgm:pt modelId="{2A9BE104-27A3-48AA-8B95-C8D5B7473C99}" type="parTrans" cxnId="{40BA6A96-E06A-4E53-8370-75C996040226}">
      <dgm:prSet/>
      <dgm:spPr/>
      <dgm:t>
        <a:bodyPr/>
        <a:lstStyle/>
        <a:p>
          <a:endParaRPr lang="en-US"/>
        </a:p>
      </dgm:t>
    </dgm:pt>
    <dgm:pt modelId="{4A492A31-1CB7-4EBB-91FA-E513F2B9103C}" type="sibTrans" cxnId="{40BA6A96-E06A-4E53-8370-75C996040226}">
      <dgm:prSet/>
      <dgm:spPr/>
      <dgm:t>
        <a:bodyPr/>
        <a:lstStyle/>
        <a:p>
          <a:endParaRPr lang="en-US"/>
        </a:p>
      </dgm:t>
    </dgm:pt>
    <dgm:pt modelId="{DFEC7F56-AFCE-4A6B-BC42-61DE294991BA}">
      <dgm:prSet/>
      <dgm:spPr/>
      <dgm:t>
        <a:bodyPr/>
        <a:lstStyle/>
        <a:p>
          <a:r>
            <a:rPr lang="en-US"/>
            <a:t>Supervisor must initiate a hire by completing  a Request to Hire a FWS student on the Financial Aid website</a:t>
          </a:r>
        </a:p>
      </dgm:t>
    </dgm:pt>
    <dgm:pt modelId="{89F5A512-02DC-4BDE-9120-95D016DAB403}" type="parTrans" cxnId="{4E8095C7-217F-4EEB-9665-5AE0E2B0D01F}">
      <dgm:prSet/>
      <dgm:spPr/>
      <dgm:t>
        <a:bodyPr/>
        <a:lstStyle/>
        <a:p>
          <a:endParaRPr lang="en-US"/>
        </a:p>
      </dgm:t>
    </dgm:pt>
    <dgm:pt modelId="{8B03C954-5C8D-4934-B74F-FA6DAD4B309E}" type="sibTrans" cxnId="{4E8095C7-217F-4EEB-9665-5AE0E2B0D01F}">
      <dgm:prSet/>
      <dgm:spPr/>
      <dgm:t>
        <a:bodyPr/>
        <a:lstStyle/>
        <a:p>
          <a:endParaRPr lang="en-US"/>
        </a:p>
      </dgm:t>
    </dgm:pt>
    <dgm:pt modelId="{581C4D19-34E7-42D8-B5C5-9CC3D0DD6975}">
      <dgm:prSet/>
      <dgm:spPr/>
      <dgm:t>
        <a:bodyPr/>
        <a:lstStyle/>
        <a:p>
          <a:r>
            <a:rPr lang="en-US"/>
            <a:t>Provide names and emails of student, supervisor, MPP</a:t>
          </a:r>
        </a:p>
      </dgm:t>
    </dgm:pt>
    <dgm:pt modelId="{D02712C3-ACCF-4CC3-941A-8C3391921F05}" type="parTrans" cxnId="{2D4B2F39-ECD0-4763-9D4D-D299128A07FB}">
      <dgm:prSet/>
      <dgm:spPr/>
      <dgm:t>
        <a:bodyPr/>
        <a:lstStyle/>
        <a:p>
          <a:endParaRPr lang="en-US"/>
        </a:p>
      </dgm:t>
    </dgm:pt>
    <dgm:pt modelId="{00973BF8-F67A-420D-AA8D-2E6AA46DB05C}" type="sibTrans" cxnId="{2D4B2F39-ECD0-4763-9D4D-D299128A07FB}">
      <dgm:prSet/>
      <dgm:spPr/>
      <dgm:t>
        <a:bodyPr/>
        <a:lstStyle/>
        <a:p>
          <a:endParaRPr lang="en-US"/>
        </a:p>
      </dgm:t>
    </dgm:pt>
    <dgm:pt modelId="{3AB3F4DA-6830-4B7C-9916-2C0D8A62D4E2}">
      <dgm:prSet/>
      <dgm:spPr/>
      <dgm:t>
        <a:bodyPr/>
        <a:lstStyle/>
        <a:p>
          <a:r>
            <a:rPr lang="en-US"/>
            <a:t>Provide division, department, job code/position number, job responsibilities</a:t>
          </a:r>
        </a:p>
      </dgm:t>
    </dgm:pt>
    <dgm:pt modelId="{2EE58382-69C7-4BED-8344-E097F844B760}" type="parTrans" cxnId="{E5D2F956-5F74-4FC2-B1DB-166F7139BDB1}">
      <dgm:prSet/>
      <dgm:spPr/>
      <dgm:t>
        <a:bodyPr/>
        <a:lstStyle/>
        <a:p>
          <a:endParaRPr lang="en-US"/>
        </a:p>
      </dgm:t>
    </dgm:pt>
    <dgm:pt modelId="{185BC7A0-FC63-48FF-A320-76143DD3E246}" type="sibTrans" cxnId="{E5D2F956-5F74-4FC2-B1DB-166F7139BDB1}">
      <dgm:prSet/>
      <dgm:spPr/>
      <dgm:t>
        <a:bodyPr/>
        <a:lstStyle/>
        <a:p>
          <a:endParaRPr lang="en-US"/>
        </a:p>
      </dgm:t>
    </dgm:pt>
    <dgm:pt modelId="{36460EB9-5946-4639-9652-7506D8ACD960}">
      <dgm:prSet/>
      <dgm:spPr/>
      <dgm:t>
        <a:bodyPr/>
        <a:lstStyle/>
        <a:p>
          <a:r>
            <a:rPr lang="en-US"/>
            <a:t>Download tutorial confirmation for student and supervisor.  The qualtric survey cannot be completed unless this requirement has been fulfilled.  Off-campus employer must download the email confirmation that they completed the training</a:t>
          </a:r>
        </a:p>
      </dgm:t>
    </dgm:pt>
    <dgm:pt modelId="{F9ECD31A-71CD-4E57-9AA2-EFB6A2F2C9C9}" type="parTrans" cxnId="{33AABF39-375B-47EA-BFD4-F061FB60E1B8}">
      <dgm:prSet/>
      <dgm:spPr/>
      <dgm:t>
        <a:bodyPr/>
        <a:lstStyle/>
        <a:p>
          <a:endParaRPr lang="en-US"/>
        </a:p>
      </dgm:t>
    </dgm:pt>
    <dgm:pt modelId="{8DDD8482-4253-4E73-A747-93F6FA89A160}" type="sibTrans" cxnId="{33AABF39-375B-47EA-BFD4-F061FB60E1B8}">
      <dgm:prSet/>
      <dgm:spPr/>
      <dgm:t>
        <a:bodyPr/>
        <a:lstStyle/>
        <a:p>
          <a:endParaRPr lang="en-US"/>
        </a:p>
      </dgm:t>
    </dgm:pt>
    <dgm:pt modelId="{79BE1045-B7FD-4331-A8E7-731AE1ADFD82}">
      <dgm:prSet/>
      <dgm:spPr/>
      <dgm:t>
        <a:bodyPr/>
        <a:lstStyle/>
        <a:p>
          <a:r>
            <a:rPr lang="en-US"/>
            <a:t>FWS will receive the request and initiate a workflow to the student, supervisor and administrator that will include:</a:t>
          </a:r>
        </a:p>
      </dgm:t>
    </dgm:pt>
    <dgm:pt modelId="{A6260759-8510-4C1C-9ECB-62801A77B050}" type="parTrans" cxnId="{6F5909A1-308D-48C9-B28C-8538695702C0}">
      <dgm:prSet/>
      <dgm:spPr/>
      <dgm:t>
        <a:bodyPr/>
        <a:lstStyle/>
        <a:p>
          <a:endParaRPr lang="en-US"/>
        </a:p>
      </dgm:t>
    </dgm:pt>
    <dgm:pt modelId="{BC49C890-390C-4F41-9132-591524DED354}" type="sibTrans" cxnId="{6F5909A1-308D-48C9-B28C-8538695702C0}">
      <dgm:prSet/>
      <dgm:spPr/>
      <dgm:t>
        <a:bodyPr/>
        <a:lstStyle/>
        <a:p>
          <a:endParaRPr lang="en-US"/>
        </a:p>
      </dgm:t>
    </dgm:pt>
    <dgm:pt modelId="{9086BEC4-2225-4BB2-82D0-1FDE05FE2DC3}">
      <dgm:prSet/>
      <dgm:spPr/>
      <dgm:t>
        <a:bodyPr/>
        <a:lstStyle/>
        <a:p>
          <a:r>
            <a:rPr lang="en-US"/>
            <a:t>Work-Authorization, Terms of Employment and Routing Slip  </a:t>
          </a:r>
        </a:p>
      </dgm:t>
    </dgm:pt>
    <dgm:pt modelId="{233925F4-BEEC-40F0-B4A9-CEB0FC732494}" type="parTrans" cxnId="{8276C93B-0F6F-4D5D-BF3A-37F675B7D8B7}">
      <dgm:prSet/>
      <dgm:spPr/>
      <dgm:t>
        <a:bodyPr/>
        <a:lstStyle/>
        <a:p>
          <a:endParaRPr lang="en-US"/>
        </a:p>
      </dgm:t>
    </dgm:pt>
    <dgm:pt modelId="{A143B882-8346-4D64-8F98-7BA9FB43F25D}" type="sibTrans" cxnId="{8276C93B-0F6F-4D5D-BF3A-37F675B7D8B7}">
      <dgm:prSet/>
      <dgm:spPr/>
      <dgm:t>
        <a:bodyPr/>
        <a:lstStyle/>
        <a:p>
          <a:endParaRPr lang="en-US"/>
        </a:p>
      </dgm:t>
    </dgm:pt>
    <dgm:pt modelId="{56C1D876-7F89-462D-9694-1D3C14773B3E}">
      <dgm:prSet/>
      <dgm:spPr/>
      <dgm:t>
        <a:bodyPr/>
        <a:lstStyle/>
        <a:p>
          <a:r>
            <a:rPr lang="en-US"/>
            <a:t>ISAs  will  receive an additional workflow that will include the Description of Duties form and ISA Contract Letter</a:t>
          </a:r>
        </a:p>
      </dgm:t>
    </dgm:pt>
    <dgm:pt modelId="{F3B2F2F6-078E-458C-AB59-B250DB3CD57D}" type="parTrans" cxnId="{1BC7B8F3-9F91-4396-972C-CF8C8B8FA4F0}">
      <dgm:prSet/>
      <dgm:spPr/>
      <dgm:t>
        <a:bodyPr/>
        <a:lstStyle/>
        <a:p>
          <a:endParaRPr lang="en-US"/>
        </a:p>
      </dgm:t>
    </dgm:pt>
    <dgm:pt modelId="{AE68866F-884B-4A83-B2BB-2006BE4F5BBB}" type="sibTrans" cxnId="{1BC7B8F3-9F91-4396-972C-CF8C8B8FA4F0}">
      <dgm:prSet/>
      <dgm:spPr/>
      <dgm:t>
        <a:bodyPr/>
        <a:lstStyle/>
        <a:p>
          <a:endParaRPr lang="en-US"/>
        </a:p>
      </dgm:t>
    </dgm:pt>
    <dgm:pt modelId="{75DD9F00-3358-4C56-8A27-889DD4FA95B5}">
      <dgm:prSet/>
      <dgm:spPr/>
      <dgm:t>
        <a:bodyPr/>
        <a:lstStyle/>
        <a:p>
          <a:r>
            <a:rPr lang="en-US"/>
            <a:t>All parties must complete and sign the required fields on each form before it can be forward to the next participant</a:t>
          </a:r>
        </a:p>
      </dgm:t>
    </dgm:pt>
    <dgm:pt modelId="{AF58A6C7-0500-4093-AF55-A77A65C7A28C}" type="parTrans" cxnId="{4623E524-BEBF-4825-8E99-FAE15F1E7405}">
      <dgm:prSet/>
      <dgm:spPr/>
      <dgm:t>
        <a:bodyPr/>
        <a:lstStyle/>
        <a:p>
          <a:endParaRPr lang="en-US"/>
        </a:p>
      </dgm:t>
    </dgm:pt>
    <dgm:pt modelId="{4BF61C10-5F56-4F99-9A9F-9EFECD9B1173}" type="sibTrans" cxnId="{4623E524-BEBF-4825-8E99-FAE15F1E7405}">
      <dgm:prSet/>
      <dgm:spPr/>
      <dgm:t>
        <a:bodyPr/>
        <a:lstStyle/>
        <a:p>
          <a:endParaRPr lang="en-US"/>
        </a:p>
      </dgm:t>
    </dgm:pt>
    <dgm:pt modelId="{6663327A-9182-45FD-9D42-F97D82D1A372}">
      <dgm:prSet/>
      <dgm:spPr/>
      <dgm:t>
        <a:bodyPr/>
        <a:lstStyle/>
        <a:p>
          <a:r>
            <a:rPr lang="en-US"/>
            <a:t>FWS hiring forms will be forward to Student Employment to hire FWS student into PS</a:t>
          </a:r>
        </a:p>
      </dgm:t>
    </dgm:pt>
    <dgm:pt modelId="{0FD5C66B-63F3-431D-82E7-F74AA4B06020}" type="parTrans" cxnId="{AFE44469-10CA-45AC-BFC8-8B918597708B}">
      <dgm:prSet/>
      <dgm:spPr/>
      <dgm:t>
        <a:bodyPr/>
        <a:lstStyle/>
        <a:p>
          <a:endParaRPr lang="en-US"/>
        </a:p>
      </dgm:t>
    </dgm:pt>
    <dgm:pt modelId="{C07D0FF3-1264-4CF6-BCC8-24BD969CB278}" type="sibTrans" cxnId="{AFE44469-10CA-45AC-BFC8-8B918597708B}">
      <dgm:prSet/>
      <dgm:spPr/>
      <dgm:t>
        <a:bodyPr/>
        <a:lstStyle/>
        <a:p>
          <a:endParaRPr lang="en-US"/>
        </a:p>
      </dgm:t>
    </dgm:pt>
    <dgm:pt modelId="{D780EA7A-5003-40A9-BAE0-33F1D36DAC79}">
      <dgm:prSet/>
      <dgm:spPr/>
      <dgm:t>
        <a:bodyPr/>
        <a:lstStyle/>
        <a:p>
          <a:r>
            <a:rPr lang="en-US"/>
            <a:t>Student Employment will request HR forms and proof of eligibility to work from student and schedule a meeting/zoom appointment for new hires </a:t>
          </a:r>
        </a:p>
      </dgm:t>
    </dgm:pt>
    <dgm:pt modelId="{88EA989E-F64F-4EBD-BFEC-C5A7C0F2930C}" type="parTrans" cxnId="{A099D880-0743-4159-A1CC-5D5C0C904348}">
      <dgm:prSet/>
      <dgm:spPr/>
      <dgm:t>
        <a:bodyPr/>
        <a:lstStyle/>
        <a:p>
          <a:endParaRPr lang="en-US"/>
        </a:p>
      </dgm:t>
    </dgm:pt>
    <dgm:pt modelId="{7123A3D9-D348-4F5C-82DD-0B25C2ECB80C}" type="sibTrans" cxnId="{A099D880-0743-4159-A1CC-5D5C0C904348}">
      <dgm:prSet/>
      <dgm:spPr/>
      <dgm:t>
        <a:bodyPr/>
        <a:lstStyle/>
        <a:p>
          <a:endParaRPr lang="en-US"/>
        </a:p>
      </dgm:t>
    </dgm:pt>
    <dgm:pt modelId="{BF270A41-B377-4A25-B7E4-3A5CB604C630}">
      <dgm:prSet/>
      <dgm:spPr/>
      <dgm:t>
        <a:bodyPr/>
        <a:lstStyle/>
        <a:p>
          <a:r>
            <a:rPr lang="en-US"/>
            <a:t>Student Employment will send copy of a stamped Routing Slip to the student and supervisor. This serves as confirmation that the student has been hired into PS and may begin working on or after the effective date</a:t>
          </a:r>
        </a:p>
      </dgm:t>
    </dgm:pt>
    <dgm:pt modelId="{DB9ACE95-F28F-44F6-A50C-8483F9A6CD19}" type="parTrans" cxnId="{67A665C2-505C-46F1-BFD4-0241A28AEC6F}">
      <dgm:prSet/>
      <dgm:spPr/>
      <dgm:t>
        <a:bodyPr/>
        <a:lstStyle/>
        <a:p>
          <a:endParaRPr lang="en-US"/>
        </a:p>
      </dgm:t>
    </dgm:pt>
    <dgm:pt modelId="{5015BC11-4383-4CC8-BAAD-4273FC184036}" type="sibTrans" cxnId="{67A665C2-505C-46F1-BFD4-0241A28AEC6F}">
      <dgm:prSet/>
      <dgm:spPr/>
      <dgm:t>
        <a:bodyPr/>
        <a:lstStyle/>
        <a:p>
          <a:endParaRPr lang="en-US"/>
        </a:p>
      </dgm:t>
    </dgm:pt>
    <dgm:pt modelId="{531D1DBF-B938-43D1-899C-9ADE27ABD0CF}">
      <dgm:prSet/>
      <dgm:spPr/>
      <dgm:t>
        <a:bodyPr/>
        <a:lstStyle/>
        <a:p>
          <a:r>
            <a:rPr lang="en-US" b="1"/>
            <a:t>Department will be charged 100% of wages if employment begins prior to completing the entire hiring process</a:t>
          </a:r>
          <a:endParaRPr lang="en-US"/>
        </a:p>
      </dgm:t>
    </dgm:pt>
    <dgm:pt modelId="{13B1240A-18F3-4918-A740-7B58B15214E4}" type="parTrans" cxnId="{EB66DFC6-FAEB-4EE3-90E1-D7143D4553DD}">
      <dgm:prSet/>
      <dgm:spPr/>
      <dgm:t>
        <a:bodyPr/>
        <a:lstStyle/>
        <a:p>
          <a:endParaRPr lang="en-US"/>
        </a:p>
      </dgm:t>
    </dgm:pt>
    <dgm:pt modelId="{7E117DD0-D0C9-4F99-98B3-5615AE7FBF24}" type="sibTrans" cxnId="{EB66DFC6-FAEB-4EE3-90E1-D7143D4553DD}">
      <dgm:prSet/>
      <dgm:spPr/>
      <dgm:t>
        <a:bodyPr/>
        <a:lstStyle/>
        <a:p>
          <a:endParaRPr lang="en-US"/>
        </a:p>
      </dgm:t>
    </dgm:pt>
    <dgm:pt modelId="{3CD3F9ED-1BF4-4079-8B3F-3E92F8615098}" type="pres">
      <dgm:prSet presAssocID="{38C144B0-ECC1-4EA5-9E1B-6D1F2B42F5C0}" presName="diagram" presStyleCnt="0">
        <dgm:presLayoutVars>
          <dgm:dir/>
          <dgm:resizeHandles val="exact"/>
        </dgm:presLayoutVars>
      </dgm:prSet>
      <dgm:spPr/>
    </dgm:pt>
    <dgm:pt modelId="{0BE0AA30-EE07-4E95-8EC1-D8C8AA8C415D}" type="pres">
      <dgm:prSet presAssocID="{EFCBBC6F-B331-4466-90FF-AD6A5E3DC156}" presName="node" presStyleLbl="node1" presStyleIdx="0" presStyleCnt="9">
        <dgm:presLayoutVars>
          <dgm:bulletEnabled val="1"/>
        </dgm:presLayoutVars>
      </dgm:prSet>
      <dgm:spPr/>
    </dgm:pt>
    <dgm:pt modelId="{1AF83C4D-4FDE-444D-ADED-38DE74623A8E}" type="pres">
      <dgm:prSet presAssocID="{E7CBB97C-012E-48DF-91EB-2DDFC9819E04}" presName="sibTrans" presStyleCnt="0"/>
      <dgm:spPr/>
    </dgm:pt>
    <dgm:pt modelId="{020F90FD-002E-45E4-86B1-6C975B25BBEC}" type="pres">
      <dgm:prSet presAssocID="{217FBB34-F56A-4FF5-AB50-BAC6BD54034D}" presName="node" presStyleLbl="node1" presStyleIdx="1" presStyleCnt="9">
        <dgm:presLayoutVars>
          <dgm:bulletEnabled val="1"/>
        </dgm:presLayoutVars>
      </dgm:prSet>
      <dgm:spPr/>
    </dgm:pt>
    <dgm:pt modelId="{E2466B5E-1FDD-4C76-911F-97645B037304}" type="pres">
      <dgm:prSet presAssocID="{8B7998D3-A54A-4C95-8DED-5C0C5DE15FB7}" presName="sibTrans" presStyleCnt="0"/>
      <dgm:spPr/>
    </dgm:pt>
    <dgm:pt modelId="{E371D9C8-512E-4B5A-A6B5-42FB667BB7F2}" type="pres">
      <dgm:prSet presAssocID="{1AD2EAB0-5CE3-4914-A815-2A8DC81A5CC6}" presName="node" presStyleLbl="node1" presStyleIdx="2" presStyleCnt="9">
        <dgm:presLayoutVars>
          <dgm:bulletEnabled val="1"/>
        </dgm:presLayoutVars>
      </dgm:prSet>
      <dgm:spPr/>
    </dgm:pt>
    <dgm:pt modelId="{1D01999C-22EB-41C4-849B-81F7A4F49740}" type="pres">
      <dgm:prSet presAssocID="{4A492A31-1CB7-4EBB-91FA-E513F2B9103C}" presName="sibTrans" presStyleCnt="0"/>
      <dgm:spPr/>
    </dgm:pt>
    <dgm:pt modelId="{031BEAB7-EAC0-4403-BA78-32AD4A9DB4E4}" type="pres">
      <dgm:prSet presAssocID="{DFEC7F56-AFCE-4A6B-BC42-61DE294991BA}" presName="node" presStyleLbl="node1" presStyleIdx="3" presStyleCnt="9">
        <dgm:presLayoutVars>
          <dgm:bulletEnabled val="1"/>
        </dgm:presLayoutVars>
      </dgm:prSet>
      <dgm:spPr/>
    </dgm:pt>
    <dgm:pt modelId="{06922E46-7B09-41F9-8CE2-080BC482D2EC}" type="pres">
      <dgm:prSet presAssocID="{8B03C954-5C8D-4934-B74F-FA6DAD4B309E}" presName="sibTrans" presStyleCnt="0"/>
      <dgm:spPr/>
    </dgm:pt>
    <dgm:pt modelId="{252BBEF9-5B5B-42F2-9A3A-D2C8BB0F7B7C}" type="pres">
      <dgm:prSet presAssocID="{79BE1045-B7FD-4331-A8E7-731AE1ADFD82}" presName="node" presStyleLbl="node1" presStyleIdx="4" presStyleCnt="9">
        <dgm:presLayoutVars>
          <dgm:bulletEnabled val="1"/>
        </dgm:presLayoutVars>
      </dgm:prSet>
      <dgm:spPr/>
    </dgm:pt>
    <dgm:pt modelId="{FA938185-6C47-48BE-8212-0150FC2D08BA}" type="pres">
      <dgm:prSet presAssocID="{BC49C890-390C-4F41-9132-591524DED354}" presName="sibTrans" presStyleCnt="0"/>
      <dgm:spPr/>
    </dgm:pt>
    <dgm:pt modelId="{1B1483CE-E094-4155-82EA-945B630313F0}" type="pres">
      <dgm:prSet presAssocID="{6663327A-9182-45FD-9D42-F97D82D1A372}" presName="node" presStyleLbl="node1" presStyleIdx="5" presStyleCnt="9">
        <dgm:presLayoutVars>
          <dgm:bulletEnabled val="1"/>
        </dgm:presLayoutVars>
      </dgm:prSet>
      <dgm:spPr/>
    </dgm:pt>
    <dgm:pt modelId="{7C646D89-5361-4227-A479-9FB42A03B26A}" type="pres">
      <dgm:prSet presAssocID="{C07D0FF3-1264-4CF6-BCC8-24BD969CB278}" presName="sibTrans" presStyleCnt="0"/>
      <dgm:spPr/>
    </dgm:pt>
    <dgm:pt modelId="{1E4DEAA3-8958-42D5-BDDD-908F7D99756E}" type="pres">
      <dgm:prSet presAssocID="{D780EA7A-5003-40A9-BAE0-33F1D36DAC79}" presName="node" presStyleLbl="node1" presStyleIdx="6" presStyleCnt="9">
        <dgm:presLayoutVars>
          <dgm:bulletEnabled val="1"/>
        </dgm:presLayoutVars>
      </dgm:prSet>
      <dgm:spPr/>
    </dgm:pt>
    <dgm:pt modelId="{B08CA299-1E06-4A87-9BB5-812D1DCFFA79}" type="pres">
      <dgm:prSet presAssocID="{7123A3D9-D348-4F5C-82DD-0B25C2ECB80C}" presName="sibTrans" presStyleCnt="0"/>
      <dgm:spPr/>
    </dgm:pt>
    <dgm:pt modelId="{E69C46F7-012D-461E-9FBD-2D08A1451153}" type="pres">
      <dgm:prSet presAssocID="{BF270A41-B377-4A25-B7E4-3A5CB604C630}" presName="node" presStyleLbl="node1" presStyleIdx="7" presStyleCnt="9">
        <dgm:presLayoutVars>
          <dgm:bulletEnabled val="1"/>
        </dgm:presLayoutVars>
      </dgm:prSet>
      <dgm:spPr/>
    </dgm:pt>
    <dgm:pt modelId="{5E2F503B-86E5-46FF-9320-D90469C7018F}" type="pres">
      <dgm:prSet presAssocID="{5015BC11-4383-4CC8-BAAD-4273FC184036}" presName="sibTrans" presStyleCnt="0"/>
      <dgm:spPr/>
    </dgm:pt>
    <dgm:pt modelId="{D95AA49E-4697-4631-8579-2309654B5F16}" type="pres">
      <dgm:prSet presAssocID="{531D1DBF-B938-43D1-899C-9ADE27ABD0CF}" presName="node" presStyleLbl="node1" presStyleIdx="8" presStyleCnt="9">
        <dgm:presLayoutVars>
          <dgm:bulletEnabled val="1"/>
        </dgm:presLayoutVars>
      </dgm:prSet>
      <dgm:spPr/>
    </dgm:pt>
  </dgm:ptLst>
  <dgm:cxnLst>
    <dgm:cxn modelId="{5C0D220D-18E4-4248-9576-3B9375857137}" type="presOf" srcId="{D780EA7A-5003-40A9-BAE0-33F1D36DAC79}" destId="{1E4DEAA3-8958-42D5-BDDD-908F7D99756E}" srcOrd="0" destOrd="0" presId="urn:microsoft.com/office/officeart/2005/8/layout/default"/>
    <dgm:cxn modelId="{08DFAB15-7AF6-45F9-97AF-D9DE5CF7A88F}" type="presOf" srcId="{9086BEC4-2225-4BB2-82D0-1FDE05FE2DC3}" destId="{252BBEF9-5B5B-42F2-9A3A-D2C8BB0F7B7C}" srcOrd="0" destOrd="1" presId="urn:microsoft.com/office/officeart/2005/8/layout/default"/>
    <dgm:cxn modelId="{F314E315-ADB0-440C-8F40-716EAC926334}" type="presOf" srcId="{DFEC7F56-AFCE-4A6B-BC42-61DE294991BA}" destId="{031BEAB7-EAC0-4403-BA78-32AD4A9DB4E4}" srcOrd="0" destOrd="0" presId="urn:microsoft.com/office/officeart/2005/8/layout/default"/>
    <dgm:cxn modelId="{C07B631B-4A98-4463-ABA8-796F18736771}" type="presOf" srcId="{75DD9F00-3358-4C56-8A27-889DD4FA95B5}" destId="{252BBEF9-5B5B-42F2-9A3A-D2C8BB0F7B7C}" srcOrd="0" destOrd="3" presId="urn:microsoft.com/office/officeart/2005/8/layout/default"/>
    <dgm:cxn modelId="{4623E524-BEBF-4825-8E99-FAE15F1E7405}" srcId="{79BE1045-B7FD-4331-A8E7-731AE1ADFD82}" destId="{75DD9F00-3358-4C56-8A27-889DD4FA95B5}" srcOrd="2" destOrd="0" parTransId="{AF58A6C7-0500-4093-AF55-A77A65C7A28C}" sibTransId="{4BF61C10-5F56-4F99-9A9F-9EFECD9B1173}"/>
    <dgm:cxn modelId="{2D4B2F39-ECD0-4763-9D4D-D299128A07FB}" srcId="{DFEC7F56-AFCE-4A6B-BC42-61DE294991BA}" destId="{581C4D19-34E7-42D8-B5C5-9CC3D0DD6975}" srcOrd="0" destOrd="0" parTransId="{D02712C3-ACCF-4CC3-941A-8C3391921F05}" sibTransId="{00973BF8-F67A-420D-AA8D-2E6AA46DB05C}"/>
    <dgm:cxn modelId="{33AABF39-375B-47EA-BFD4-F061FB60E1B8}" srcId="{DFEC7F56-AFCE-4A6B-BC42-61DE294991BA}" destId="{36460EB9-5946-4639-9652-7506D8ACD960}" srcOrd="2" destOrd="0" parTransId="{F9ECD31A-71CD-4E57-9AA2-EFB6A2F2C9C9}" sibTransId="{8DDD8482-4253-4E73-A747-93F6FA89A160}"/>
    <dgm:cxn modelId="{2A031F3B-9224-475B-952C-7ACC22DA6BB8}" type="presOf" srcId="{EFCBBC6F-B331-4466-90FF-AD6A5E3DC156}" destId="{0BE0AA30-EE07-4E95-8EC1-D8C8AA8C415D}" srcOrd="0" destOrd="0" presId="urn:microsoft.com/office/officeart/2005/8/layout/default"/>
    <dgm:cxn modelId="{8276C93B-0F6F-4D5D-BF3A-37F675B7D8B7}" srcId="{79BE1045-B7FD-4331-A8E7-731AE1ADFD82}" destId="{9086BEC4-2225-4BB2-82D0-1FDE05FE2DC3}" srcOrd="0" destOrd="0" parTransId="{233925F4-BEEC-40F0-B4A9-CEB0FC732494}" sibTransId="{A143B882-8346-4D64-8F98-7BA9FB43F25D}"/>
    <dgm:cxn modelId="{F1B9E63C-7D98-43E5-AF8E-8CD6E43FA8D2}" type="presOf" srcId="{79BE1045-B7FD-4331-A8E7-731AE1ADFD82}" destId="{252BBEF9-5B5B-42F2-9A3A-D2C8BB0F7B7C}" srcOrd="0" destOrd="0" presId="urn:microsoft.com/office/officeart/2005/8/layout/default"/>
    <dgm:cxn modelId="{707BBB3D-9BAA-43DF-802C-6984EA20455E}" type="presOf" srcId="{36460EB9-5946-4639-9652-7506D8ACD960}" destId="{031BEAB7-EAC0-4403-BA78-32AD4A9DB4E4}" srcOrd="0" destOrd="3" presId="urn:microsoft.com/office/officeart/2005/8/layout/default"/>
    <dgm:cxn modelId="{AFE44469-10CA-45AC-BFC8-8B918597708B}" srcId="{38C144B0-ECC1-4EA5-9E1B-6D1F2B42F5C0}" destId="{6663327A-9182-45FD-9D42-F97D82D1A372}" srcOrd="5" destOrd="0" parTransId="{0FD5C66B-63F3-431D-82E7-F74AA4B06020}" sibTransId="{C07D0FF3-1264-4CF6-BCC8-24BD969CB278}"/>
    <dgm:cxn modelId="{E5D2F956-5F74-4FC2-B1DB-166F7139BDB1}" srcId="{DFEC7F56-AFCE-4A6B-BC42-61DE294991BA}" destId="{3AB3F4DA-6830-4B7C-9916-2C0D8A62D4E2}" srcOrd="1" destOrd="0" parTransId="{2EE58382-69C7-4BED-8344-E097F844B760}" sibTransId="{185BC7A0-FC63-48FF-A320-76143DD3E246}"/>
    <dgm:cxn modelId="{A099D880-0743-4159-A1CC-5D5C0C904348}" srcId="{38C144B0-ECC1-4EA5-9E1B-6D1F2B42F5C0}" destId="{D780EA7A-5003-40A9-BAE0-33F1D36DAC79}" srcOrd="6" destOrd="0" parTransId="{88EA989E-F64F-4EBD-BFEC-C5A7C0F2930C}" sibTransId="{7123A3D9-D348-4F5C-82DD-0B25C2ECB80C}"/>
    <dgm:cxn modelId="{01B0BF93-6EA7-4A21-AA57-4280795260DC}" type="presOf" srcId="{531D1DBF-B938-43D1-899C-9ADE27ABD0CF}" destId="{D95AA49E-4697-4631-8579-2309654B5F16}" srcOrd="0" destOrd="0" presId="urn:microsoft.com/office/officeart/2005/8/layout/default"/>
    <dgm:cxn modelId="{40BA6A96-E06A-4E53-8370-75C996040226}" srcId="{38C144B0-ECC1-4EA5-9E1B-6D1F2B42F5C0}" destId="{1AD2EAB0-5CE3-4914-A815-2A8DC81A5CC6}" srcOrd="2" destOrd="0" parTransId="{2A9BE104-27A3-48AA-8B95-C8D5B7473C99}" sibTransId="{4A492A31-1CB7-4EBB-91FA-E513F2B9103C}"/>
    <dgm:cxn modelId="{71F45D9B-98D3-4B77-B94C-706BAA86DF3A}" srcId="{38C144B0-ECC1-4EA5-9E1B-6D1F2B42F5C0}" destId="{217FBB34-F56A-4FF5-AB50-BAC6BD54034D}" srcOrd="1" destOrd="0" parTransId="{6CE885EC-1D9C-402C-8A8E-10B0576E8B0B}" sibTransId="{8B7998D3-A54A-4C95-8DED-5C0C5DE15FB7}"/>
    <dgm:cxn modelId="{0898499F-1186-4FD9-82CB-3467C3B2DF98}" type="presOf" srcId="{BF270A41-B377-4A25-B7E4-3A5CB604C630}" destId="{E69C46F7-012D-461E-9FBD-2D08A1451153}" srcOrd="0" destOrd="0" presId="urn:microsoft.com/office/officeart/2005/8/layout/default"/>
    <dgm:cxn modelId="{6F5909A1-308D-48C9-B28C-8538695702C0}" srcId="{38C144B0-ECC1-4EA5-9E1B-6D1F2B42F5C0}" destId="{79BE1045-B7FD-4331-A8E7-731AE1ADFD82}" srcOrd="4" destOrd="0" parTransId="{A6260759-8510-4C1C-9ECB-62801A77B050}" sibTransId="{BC49C890-390C-4F41-9132-591524DED354}"/>
    <dgm:cxn modelId="{F5DFB6A7-D978-40D7-863E-7B18C8613E77}" type="presOf" srcId="{6663327A-9182-45FD-9D42-F97D82D1A372}" destId="{1B1483CE-E094-4155-82EA-945B630313F0}" srcOrd="0" destOrd="0" presId="urn:microsoft.com/office/officeart/2005/8/layout/default"/>
    <dgm:cxn modelId="{0A786EA8-6001-4679-B11F-68326B67982B}" type="presOf" srcId="{38C144B0-ECC1-4EA5-9E1B-6D1F2B42F5C0}" destId="{3CD3F9ED-1BF4-4079-8B3F-3E92F8615098}" srcOrd="0" destOrd="0" presId="urn:microsoft.com/office/officeart/2005/8/layout/default"/>
    <dgm:cxn modelId="{06D385AF-87FD-4D34-B75E-08580CB2B734}" srcId="{38C144B0-ECC1-4EA5-9E1B-6D1F2B42F5C0}" destId="{EFCBBC6F-B331-4466-90FF-AD6A5E3DC156}" srcOrd="0" destOrd="0" parTransId="{B09DE51B-C33A-448A-8C83-EDC2B7F2D3F8}" sibTransId="{E7CBB97C-012E-48DF-91EB-2DDFC9819E04}"/>
    <dgm:cxn modelId="{5B566DB7-2B35-4747-BB6C-4DCF76D0CA34}" type="presOf" srcId="{1AD2EAB0-5CE3-4914-A815-2A8DC81A5CC6}" destId="{E371D9C8-512E-4B5A-A6B5-42FB667BB7F2}" srcOrd="0" destOrd="0" presId="urn:microsoft.com/office/officeart/2005/8/layout/default"/>
    <dgm:cxn modelId="{67A665C2-505C-46F1-BFD4-0241A28AEC6F}" srcId="{38C144B0-ECC1-4EA5-9E1B-6D1F2B42F5C0}" destId="{BF270A41-B377-4A25-B7E4-3A5CB604C630}" srcOrd="7" destOrd="0" parTransId="{DB9ACE95-F28F-44F6-A50C-8483F9A6CD19}" sibTransId="{5015BC11-4383-4CC8-BAAD-4273FC184036}"/>
    <dgm:cxn modelId="{EB66DFC6-FAEB-4EE3-90E1-D7143D4553DD}" srcId="{38C144B0-ECC1-4EA5-9E1B-6D1F2B42F5C0}" destId="{531D1DBF-B938-43D1-899C-9ADE27ABD0CF}" srcOrd="8" destOrd="0" parTransId="{13B1240A-18F3-4918-A740-7B58B15214E4}" sibTransId="{7E117DD0-D0C9-4F99-98B3-5615AE7FBF24}"/>
    <dgm:cxn modelId="{4E8095C7-217F-4EEB-9665-5AE0E2B0D01F}" srcId="{38C144B0-ECC1-4EA5-9E1B-6D1F2B42F5C0}" destId="{DFEC7F56-AFCE-4A6B-BC42-61DE294991BA}" srcOrd="3" destOrd="0" parTransId="{89F5A512-02DC-4BDE-9120-95D016DAB403}" sibTransId="{8B03C954-5C8D-4934-B74F-FA6DAD4B309E}"/>
    <dgm:cxn modelId="{7548A9D6-854B-4247-BEA4-B5A99CF0F8B9}" type="presOf" srcId="{56C1D876-7F89-462D-9694-1D3C14773B3E}" destId="{252BBEF9-5B5B-42F2-9A3A-D2C8BB0F7B7C}" srcOrd="0" destOrd="2" presId="urn:microsoft.com/office/officeart/2005/8/layout/default"/>
    <dgm:cxn modelId="{AA8856E4-58D2-4140-B18F-3ADD1C6E6468}" type="presOf" srcId="{3AB3F4DA-6830-4B7C-9916-2C0D8A62D4E2}" destId="{031BEAB7-EAC0-4403-BA78-32AD4A9DB4E4}" srcOrd="0" destOrd="2" presId="urn:microsoft.com/office/officeart/2005/8/layout/default"/>
    <dgm:cxn modelId="{06CD18EF-2850-4918-84D6-F032C9A2AE87}" type="presOf" srcId="{581C4D19-34E7-42D8-B5C5-9CC3D0DD6975}" destId="{031BEAB7-EAC0-4403-BA78-32AD4A9DB4E4}" srcOrd="0" destOrd="1" presId="urn:microsoft.com/office/officeart/2005/8/layout/default"/>
    <dgm:cxn modelId="{1BC7B8F3-9F91-4396-972C-CF8C8B8FA4F0}" srcId="{79BE1045-B7FD-4331-A8E7-731AE1ADFD82}" destId="{56C1D876-7F89-462D-9694-1D3C14773B3E}" srcOrd="1" destOrd="0" parTransId="{F3B2F2F6-078E-458C-AB59-B250DB3CD57D}" sibTransId="{AE68866F-884B-4A83-B2BB-2006BE4F5BBB}"/>
    <dgm:cxn modelId="{EB3424FB-524D-4709-8B4D-1A3247416654}" type="presOf" srcId="{217FBB34-F56A-4FF5-AB50-BAC6BD54034D}" destId="{020F90FD-002E-45E4-86B1-6C975B25BBEC}" srcOrd="0" destOrd="0" presId="urn:microsoft.com/office/officeart/2005/8/layout/default"/>
    <dgm:cxn modelId="{BCFA3DF1-A8ED-4E9B-9618-3C6A93436468}" type="presParOf" srcId="{3CD3F9ED-1BF4-4079-8B3F-3E92F8615098}" destId="{0BE0AA30-EE07-4E95-8EC1-D8C8AA8C415D}" srcOrd="0" destOrd="0" presId="urn:microsoft.com/office/officeart/2005/8/layout/default"/>
    <dgm:cxn modelId="{74D7D325-605B-4459-87FF-8B6C79DFB3DB}" type="presParOf" srcId="{3CD3F9ED-1BF4-4079-8B3F-3E92F8615098}" destId="{1AF83C4D-4FDE-444D-ADED-38DE74623A8E}" srcOrd="1" destOrd="0" presId="urn:microsoft.com/office/officeart/2005/8/layout/default"/>
    <dgm:cxn modelId="{752A5F20-A161-4969-8DD0-EFFB86153175}" type="presParOf" srcId="{3CD3F9ED-1BF4-4079-8B3F-3E92F8615098}" destId="{020F90FD-002E-45E4-86B1-6C975B25BBEC}" srcOrd="2" destOrd="0" presId="urn:microsoft.com/office/officeart/2005/8/layout/default"/>
    <dgm:cxn modelId="{AA1A5907-B072-402C-8CB1-08DF2053663A}" type="presParOf" srcId="{3CD3F9ED-1BF4-4079-8B3F-3E92F8615098}" destId="{E2466B5E-1FDD-4C76-911F-97645B037304}" srcOrd="3" destOrd="0" presId="urn:microsoft.com/office/officeart/2005/8/layout/default"/>
    <dgm:cxn modelId="{0E5F974D-178A-4BA3-A21D-D8CA5D3C66DA}" type="presParOf" srcId="{3CD3F9ED-1BF4-4079-8B3F-3E92F8615098}" destId="{E371D9C8-512E-4B5A-A6B5-42FB667BB7F2}" srcOrd="4" destOrd="0" presId="urn:microsoft.com/office/officeart/2005/8/layout/default"/>
    <dgm:cxn modelId="{14D49B84-8861-4E57-BFFF-412771985E01}" type="presParOf" srcId="{3CD3F9ED-1BF4-4079-8B3F-3E92F8615098}" destId="{1D01999C-22EB-41C4-849B-81F7A4F49740}" srcOrd="5" destOrd="0" presId="urn:microsoft.com/office/officeart/2005/8/layout/default"/>
    <dgm:cxn modelId="{91390121-3885-4D0D-B807-5B81777C7EA5}" type="presParOf" srcId="{3CD3F9ED-1BF4-4079-8B3F-3E92F8615098}" destId="{031BEAB7-EAC0-4403-BA78-32AD4A9DB4E4}" srcOrd="6" destOrd="0" presId="urn:microsoft.com/office/officeart/2005/8/layout/default"/>
    <dgm:cxn modelId="{55D76335-18D2-4C46-9BB0-845565C3275C}" type="presParOf" srcId="{3CD3F9ED-1BF4-4079-8B3F-3E92F8615098}" destId="{06922E46-7B09-41F9-8CE2-080BC482D2EC}" srcOrd="7" destOrd="0" presId="urn:microsoft.com/office/officeart/2005/8/layout/default"/>
    <dgm:cxn modelId="{5D7CD350-DB06-421F-B675-144FF7F66C9E}" type="presParOf" srcId="{3CD3F9ED-1BF4-4079-8B3F-3E92F8615098}" destId="{252BBEF9-5B5B-42F2-9A3A-D2C8BB0F7B7C}" srcOrd="8" destOrd="0" presId="urn:microsoft.com/office/officeart/2005/8/layout/default"/>
    <dgm:cxn modelId="{EA3DF128-3E6C-498F-B992-1A9321349A73}" type="presParOf" srcId="{3CD3F9ED-1BF4-4079-8B3F-3E92F8615098}" destId="{FA938185-6C47-48BE-8212-0150FC2D08BA}" srcOrd="9" destOrd="0" presId="urn:microsoft.com/office/officeart/2005/8/layout/default"/>
    <dgm:cxn modelId="{DCE3A7BA-B9D4-4483-915F-85ED149424E1}" type="presParOf" srcId="{3CD3F9ED-1BF4-4079-8B3F-3E92F8615098}" destId="{1B1483CE-E094-4155-82EA-945B630313F0}" srcOrd="10" destOrd="0" presId="urn:microsoft.com/office/officeart/2005/8/layout/default"/>
    <dgm:cxn modelId="{1F5D7101-21FD-4AE2-8F93-A2CEE342E29B}" type="presParOf" srcId="{3CD3F9ED-1BF4-4079-8B3F-3E92F8615098}" destId="{7C646D89-5361-4227-A479-9FB42A03B26A}" srcOrd="11" destOrd="0" presId="urn:microsoft.com/office/officeart/2005/8/layout/default"/>
    <dgm:cxn modelId="{A7B921C8-27E0-4CF4-B590-0EBC7FF0FC37}" type="presParOf" srcId="{3CD3F9ED-1BF4-4079-8B3F-3E92F8615098}" destId="{1E4DEAA3-8958-42D5-BDDD-908F7D99756E}" srcOrd="12" destOrd="0" presId="urn:microsoft.com/office/officeart/2005/8/layout/default"/>
    <dgm:cxn modelId="{F966EC8B-B577-417B-B098-805109C02A28}" type="presParOf" srcId="{3CD3F9ED-1BF4-4079-8B3F-3E92F8615098}" destId="{B08CA299-1E06-4A87-9BB5-812D1DCFFA79}" srcOrd="13" destOrd="0" presId="urn:microsoft.com/office/officeart/2005/8/layout/default"/>
    <dgm:cxn modelId="{EE853906-DB13-432D-84A6-7ECCB1FFBF42}" type="presParOf" srcId="{3CD3F9ED-1BF4-4079-8B3F-3E92F8615098}" destId="{E69C46F7-012D-461E-9FBD-2D08A1451153}" srcOrd="14" destOrd="0" presId="urn:microsoft.com/office/officeart/2005/8/layout/default"/>
    <dgm:cxn modelId="{0F5066C6-64F9-4505-94C8-68A98E3AE86E}" type="presParOf" srcId="{3CD3F9ED-1BF4-4079-8B3F-3E92F8615098}" destId="{5E2F503B-86E5-46FF-9320-D90469C7018F}" srcOrd="15" destOrd="0" presId="urn:microsoft.com/office/officeart/2005/8/layout/default"/>
    <dgm:cxn modelId="{EF9C7DD8-0A98-46FF-96D0-1B955B6FBDFF}" type="presParOf" srcId="{3CD3F9ED-1BF4-4079-8B3F-3E92F8615098}" destId="{D95AA49E-4697-4631-8579-2309654B5F1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D9E3A0-BB99-43E4-8000-D88F7755095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F569ED0-CCB8-49A4-A36D-1094C2B1381A}">
      <dgm:prSet/>
      <dgm:spPr/>
      <dgm:t>
        <a:bodyPr/>
        <a:lstStyle/>
        <a:p>
          <a:r>
            <a:rPr lang="en-US"/>
            <a:t>Use electronic timesheet located on the Financial Aid &amp; Scholarships website</a:t>
          </a:r>
        </a:p>
      </dgm:t>
    </dgm:pt>
    <dgm:pt modelId="{FF1F2FE3-2761-4BF1-828C-0B9E21AA375F}" type="parTrans" cxnId="{750D9755-FADB-4B31-AC54-742AB90D6CAD}">
      <dgm:prSet/>
      <dgm:spPr/>
      <dgm:t>
        <a:bodyPr/>
        <a:lstStyle/>
        <a:p>
          <a:endParaRPr lang="en-US"/>
        </a:p>
      </dgm:t>
    </dgm:pt>
    <dgm:pt modelId="{DF73427A-1FFE-4CCB-897A-AA48487FCB6C}" type="sibTrans" cxnId="{750D9755-FADB-4B31-AC54-742AB90D6CAD}">
      <dgm:prSet/>
      <dgm:spPr/>
      <dgm:t>
        <a:bodyPr/>
        <a:lstStyle/>
        <a:p>
          <a:endParaRPr lang="en-US"/>
        </a:p>
      </dgm:t>
    </dgm:pt>
    <dgm:pt modelId="{4A4EF8C8-F2A3-4485-B2FF-813954CC4B21}">
      <dgm:prSet/>
      <dgm:spPr/>
      <dgm:t>
        <a:bodyPr/>
        <a:lstStyle/>
        <a:p>
          <a:r>
            <a:rPr lang="en-US"/>
            <a:t>Computes daily, weekly and monthly totals</a:t>
          </a:r>
        </a:p>
      </dgm:t>
    </dgm:pt>
    <dgm:pt modelId="{9BAC7E51-5E53-49DD-8038-2CB133FF4960}" type="parTrans" cxnId="{C4A164D4-D249-4C0A-B033-4EDEE20C927C}">
      <dgm:prSet/>
      <dgm:spPr/>
      <dgm:t>
        <a:bodyPr/>
        <a:lstStyle/>
        <a:p>
          <a:endParaRPr lang="en-US"/>
        </a:p>
      </dgm:t>
    </dgm:pt>
    <dgm:pt modelId="{C2B9E03B-BB67-4385-B13E-5A2B5F6D766E}" type="sibTrans" cxnId="{C4A164D4-D249-4C0A-B033-4EDEE20C927C}">
      <dgm:prSet/>
      <dgm:spPr/>
      <dgm:t>
        <a:bodyPr/>
        <a:lstStyle/>
        <a:p>
          <a:endParaRPr lang="en-US"/>
        </a:p>
      </dgm:t>
    </dgm:pt>
    <dgm:pt modelId="{2B261D1C-E1DF-494B-877A-D20FAE834585}">
      <dgm:prSet/>
      <dgm:spPr/>
      <dgm:t>
        <a:bodyPr/>
        <a:lstStyle/>
        <a:p>
          <a:r>
            <a:rPr lang="en-US"/>
            <a:t>Report hours in military time</a:t>
          </a:r>
        </a:p>
      </dgm:t>
    </dgm:pt>
    <dgm:pt modelId="{67CE4D37-01A8-44E4-8E20-30940213AA54}" type="parTrans" cxnId="{1A110456-990C-457F-80BA-227ABA8E86F2}">
      <dgm:prSet/>
      <dgm:spPr/>
      <dgm:t>
        <a:bodyPr/>
        <a:lstStyle/>
        <a:p>
          <a:endParaRPr lang="en-US"/>
        </a:p>
      </dgm:t>
    </dgm:pt>
    <dgm:pt modelId="{24CB4A24-B94E-4135-99FD-203239C25918}" type="sibTrans" cxnId="{1A110456-990C-457F-80BA-227ABA8E86F2}">
      <dgm:prSet/>
      <dgm:spPr/>
      <dgm:t>
        <a:bodyPr/>
        <a:lstStyle/>
        <a:p>
          <a:endParaRPr lang="en-US"/>
        </a:p>
      </dgm:t>
    </dgm:pt>
    <dgm:pt modelId="{B65287E0-D9FE-4B32-96D6-3304CC92D0BD}">
      <dgm:prSet/>
      <dgm:spPr/>
      <dgm:t>
        <a:bodyPr/>
        <a:lstStyle/>
        <a:p>
          <a:r>
            <a:rPr lang="en-US"/>
            <a:t>New FWS timesheet includes Adobe Sign for student, supervisor and administrator to certify and sign FWS timesheets</a:t>
          </a:r>
        </a:p>
      </dgm:t>
    </dgm:pt>
    <dgm:pt modelId="{BB04E4DE-36FE-45C2-AB7B-6204EB800014}" type="parTrans" cxnId="{62E18557-ACB1-4368-B6E8-A1A43C66CCF9}">
      <dgm:prSet/>
      <dgm:spPr/>
      <dgm:t>
        <a:bodyPr/>
        <a:lstStyle/>
        <a:p>
          <a:endParaRPr lang="en-US"/>
        </a:p>
      </dgm:t>
    </dgm:pt>
    <dgm:pt modelId="{34419127-6940-4607-90D2-B3647C0E319B}" type="sibTrans" cxnId="{62E18557-ACB1-4368-B6E8-A1A43C66CCF9}">
      <dgm:prSet/>
      <dgm:spPr/>
      <dgm:t>
        <a:bodyPr/>
        <a:lstStyle/>
        <a:p>
          <a:endParaRPr lang="en-US"/>
        </a:p>
      </dgm:t>
    </dgm:pt>
    <dgm:pt modelId="{77BEB8B7-7F9F-4AA6-9D86-97E44E0FC69C}">
      <dgm:prSet/>
      <dgm:spPr/>
      <dgm:t>
        <a:bodyPr/>
        <a:lstStyle/>
        <a:p>
          <a:r>
            <a:rPr lang="en-US"/>
            <a:t>Use Payroll Calendar on website for payroll deadlines &amp; paycheck disbursement dates</a:t>
          </a:r>
        </a:p>
      </dgm:t>
    </dgm:pt>
    <dgm:pt modelId="{329E94AA-390B-47F5-AC72-E82DF0A52331}" type="parTrans" cxnId="{69466B33-6D0E-41E4-B9D4-5EF851585EE5}">
      <dgm:prSet/>
      <dgm:spPr/>
      <dgm:t>
        <a:bodyPr/>
        <a:lstStyle/>
        <a:p>
          <a:endParaRPr lang="en-US"/>
        </a:p>
      </dgm:t>
    </dgm:pt>
    <dgm:pt modelId="{C5DB4547-4063-4855-966D-ED4B5F67B20D}" type="sibTrans" cxnId="{69466B33-6D0E-41E4-B9D4-5EF851585EE5}">
      <dgm:prSet/>
      <dgm:spPr/>
      <dgm:t>
        <a:bodyPr/>
        <a:lstStyle/>
        <a:p>
          <a:endParaRPr lang="en-US"/>
        </a:p>
      </dgm:t>
    </dgm:pt>
    <dgm:pt modelId="{B919DDF8-E562-4493-8BA0-98D93C315648}">
      <dgm:prSet/>
      <dgm:spPr/>
      <dgm:t>
        <a:bodyPr/>
        <a:lstStyle/>
        <a:p>
          <a:r>
            <a:rPr lang="en-US"/>
            <a:t>Students are paid once a month – Pay day is around the 15</a:t>
          </a:r>
          <a:r>
            <a:rPr lang="en-US" baseline="30000"/>
            <a:t>th</a:t>
          </a:r>
          <a:r>
            <a:rPr lang="en-US"/>
            <a:t> of every month</a:t>
          </a:r>
        </a:p>
      </dgm:t>
    </dgm:pt>
    <dgm:pt modelId="{F4BB1684-01D1-41B5-8AF6-E7F319D1E7A6}" type="parTrans" cxnId="{5962146C-6C1F-440E-AA3A-8A1D12FC7329}">
      <dgm:prSet/>
      <dgm:spPr/>
      <dgm:t>
        <a:bodyPr/>
        <a:lstStyle/>
        <a:p>
          <a:endParaRPr lang="en-US"/>
        </a:p>
      </dgm:t>
    </dgm:pt>
    <dgm:pt modelId="{C10D59B8-D14F-44D6-94B5-9C802E09F8CC}" type="sibTrans" cxnId="{5962146C-6C1F-440E-AA3A-8A1D12FC7329}">
      <dgm:prSet/>
      <dgm:spPr/>
      <dgm:t>
        <a:bodyPr/>
        <a:lstStyle/>
        <a:p>
          <a:endParaRPr lang="en-US"/>
        </a:p>
      </dgm:t>
    </dgm:pt>
    <dgm:pt modelId="{521F6F37-A427-419B-9E29-A17308D4D406}">
      <dgm:prSet/>
      <dgm:spPr/>
      <dgm:t>
        <a:bodyPr/>
        <a:lstStyle/>
        <a:p>
          <a:r>
            <a:rPr lang="en-US"/>
            <a:t>Report hours  for correct pay period</a:t>
          </a:r>
        </a:p>
      </dgm:t>
    </dgm:pt>
    <dgm:pt modelId="{0C8CB65B-6D4A-4C76-9EF6-A7B0AD08EA72}" type="parTrans" cxnId="{3733CC11-C557-40D0-AD61-21E21C87AE5F}">
      <dgm:prSet/>
      <dgm:spPr/>
      <dgm:t>
        <a:bodyPr/>
        <a:lstStyle/>
        <a:p>
          <a:endParaRPr lang="en-US"/>
        </a:p>
      </dgm:t>
    </dgm:pt>
    <dgm:pt modelId="{56F3834B-0516-435A-96BF-2E80AD9609B7}" type="sibTrans" cxnId="{3733CC11-C557-40D0-AD61-21E21C87AE5F}">
      <dgm:prSet/>
      <dgm:spPr/>
      <dgm:t>
        <a:bodyPr/>
        <a:lstStyle/>
        <a:p>
          <a:endParaRPr lang="en-US"/>
        </a:p>
      </dgm:t>
    </dgm:pt>
    <dgm:pt modelId="{69A1EC2C-E8A2-4E94-8350-521ADC536053}">
      <dgm:prSet/>
      <dgm:spPr/>
      <dgm:t>
        <a:bodyPr/>
        <a:lstStyle/>
        <a:p>
          <a:r>
            <a:rPr lang="en-US"/>
            <a:t>Attached class schedule</a:t>
          </a:r>
        </a:p>
      </dgm:t>
    </dgm:pt>
    <dgm:pt modelId="{33C44D72-D11C-4553-AED0-28FF822B98BE}" type="parTrans" cxnId="{67D9A45B-98F8-42B9-93BF-20CED0C560D7}">
      <dgm:prSet/>
      <dgm:spPr/>
      <dgm:t>
        <a:bodyPr/>
        <a:lstStyle/>
        <a:p>
          <a:endParaRPr lang="en-US"/>
        </a:p>
      </dgm:t>
    </dgm:pt>
    <dgm:pt modelId="{CED21A0D-E328-4E32-8468-6F187E33833D}" type="sibTrans" cxnId="{67D9A45B-98F8-42B9-93BF-20CED0C560D7}">
      <dgm:prSet/>
      <dgm:spPr/>
      <dgm:t>
        <a:bodyPr/>
        <a:lstStyle/>
        <a:p>
          <a:endParaRPr lang="en-US"/>
        </a:p>
      </dgm:t>
    </dgm:pt>
    <dgm:pt modelId="{D5E17F2C-49B4-4A56-8D63-097981D095CD}">
      <dgm:prSet/>
      <dgm:spPr/>
      <dgm:t>
        <a:bodyPr/>
        <a:lstStyle/>
        <a:p>
          <a:r>
            <a:rPr lang="en-US" dirty="0"/>
            <a:t>Review timesheet for class conflicts, 6-hour rule, weekly/monthly maximum hours, required signatures</a:t>
          </a:r>
        </a:p>
      </dgm:t>
    </dgm:pt>
    <dgm:pt modelId="{80493111-024A-4B78-9C59-2A3F8579323B}" type="parTrans" cxnId="{E75B3ECE-D3B9-4854-A3D4-F3D3DBC4BB81}">
      <dgm:prSet/>
      <dgm:spPr/>
      <dgm:t>
        <a:bodyPr/>
        <a:lstStyle/>
        <a:p>
          <a:endParaRPr lang="en-US"/>
        </a:p>
      </dgm:t>
    </dgm:pt>
    <dgm:pt modelId="{CC5F0E6A-8285-493A-853F-ECADC1DDE48D}" type="sibTrans" cxnId="{E75B3ECE-D3B9-4854-A3D4-F3D3DBC4BB81}">
      <dgm:prSet/>
      <dgm:spPr/>
      <dgm:t>
        <a:bodyPr/>
        <a:lstStyle/>
        <a:p>
          <a:endParaRPr lang="en-US"/>
        </a:p>
      </dgm:t>
    </dgm:pt>
    <dgm:pt modelId="{8733C95B-1328-4EFD-8447-280CDACD0C7A}">
      <dgm:prSet/>
      <dgm:spPr/>
      <dgm:t>
        <a:bodyPr/>
        <a:lstStyle/>
        <a:p>
          <a:r>
            <a:rPr lang="en-US"/>
            <a:t>Students may not work during schedule class</a:t>
          </a:r>
        </a:p>
      </dgm:t>
    </dgm:pt>
    <dgm:pt modelId="{11F9C14A-5D1D-479E-A5E9-DB63BA01C6A1}" type="parTrans" cxnId="{DA105733-1673-4548-A975-48321389C46A}">
      <dgm:prSet/>
      <dgm:spPr/>
      <dgm:t>
        <a:bodyPr/>
        <a:lstStyle/>
        <a:p>
          <a:endParaRPr lang="en-US"/>
        </a:p>
      </dgm:t>
    </dgm:pt>
    <dgm:pt modelId="{E5AFFEB7-38BE-4251-A599-3CF3A288CCE5}" type="sibTrans" cxnId="{DA105733-1673-4548-A975-48321389C46A}">
      <dgm:prSet/>
      <dgm:spPr/>
      <dgm:t>
        <a:bodyPr/>
        <a:lstStyle/>
        <a:p>
          <a:endParaRPr lang="en-US"/>
        </a:p>
      </dgm:t>
    </dgm:pt>
    <dgm:pt modelId="{66F441E2-7FB9-449A-AC1F-8246DCA8322B}">
      <dgm:prSet/>
      <dgm:spPr/>
      <dgm:t>
        <a:bodyPr/>
        <a:lstStyle/>
        <a:p>
          <a:r>
            <a:rPr lang="en-US"/>
            <a:t>Must have permission to work if,</a:t>
          </a:r>
        </a:p>
      </dgm:t>
    </dgm:pt>
    <dgm:pt modelId="{B1C54C0B-C106-45E2-9BA7-005463908E19}" type="parTrans" cxnId="{5F19B406-3F4E-4E7E-9E96-B2AAAA6EC2CC}">
      <dgm:prSet/>
      <dgm:spPr/>
      <dgm:t>
        <a:bodyPr/>
        <a:lstStyle/>
        <a:p>
          <a:endParaRPr lang="en-US"/>
        </a:p>
      </dgm:t>
    </dgm:pt>
    <dgm:pt modelId="{C3592693-F96D-4153-B83E-928D276E0423}" type="sibTrans" cxnId="{5F19B406-3F4E-4E7E-9E96-B2AAAA6EC2CC}">
      <dgm:prSet/>
      <dgm:spPr/>
      <dgm:t>
        <a:bodyPr/>
        <a:lstStyle/>
        <a:p>
          <a:endParaRPr lang="en-US"/>
        </a:p>
      </dgm:t>
    </dgm:pt>
    <dgm:pt modelId="{CA3B821A-94CC-48CB-A5CB-D20B7F8D839F}">
      <dgm:prSet/>
      <dgm:spPr/>
      <dgm:t>
        <a:bodyPr/>
        <a:lstStyle/>
        <a:p>
          <a:r>
            <a:rPr lang="en-US"/>
            <a:t>CC = Class Cancelled</a:t>
          </a:r>
        </a:p>
      </dgm:t>
    </dgm:pt>
    <dgm:pt modelId="{C52EEC62-A975-49A2-97DA-0BDBF559752D}" type="parTrans" cxnId="{ACD61AAD-27C1-4B90-97D4-BE142671CFE9}">
      <dgm:prSet/>
      <dgm:spPr/>
      <dgm:t>
        <a:bodyPr/>
        <a:lstStyle/>
        <a:p>
          <a:endParaRPr lang="en-US"/>
        </a:p>
      </dgm:t>
    </dgm:pt>
    <dgm:pt modelId="{103A3B0A-9997-4B62-85A9-3985BA4CA51A}" type="sibTrans" cxnId="{ACD61AAD-27C1-4B90-97D4-BE142671CFE9}">
      <dgm:prSet/>
      <dgm:spPr/>
      <dgm:t>
        <a:bodyPr/>
        <a:lstStyle/>
        <a:p>
          <a:endParaRPr lang="en-US"/>
        </a:p>
      </dgm:t>
    </dgm:pt>
    <dgm:pt modelId="{163CCA56-B1BD-4950-89D6-3543553AFFFB}">
      <dgm:prSet/>
      <dgm:spPr/>
      <dgm:t>
        <a:bodyPr/>
        <a:lstStyle/>
        <a:p>
          <a:r>
            <a:rPr lang="en-US"/>
            <a:t>EE = Class Excused Early</a:t>
          </a:r>
        </a:p>
      </dgm:t>
    </dgm:pt>
    <dgm:pt modelId="{3F24EE62-2B8C-4EB8-98AE-4A74BA816953}" type="parTrans" cxnId="{BB5258A2-7C88-41F5-BC18-1095E7B97627}">
      <dgm:prSet/>
      <dgm:spPr/>
      <dgm:t>
        <a:bodyPr/>
        <a:lstStyle/>
        <a:p>
          <a:endParaRPr lang="en-US"/>
        </a:p>
      </dgm:t>
    </dgm:pt>
    <dgm:pt modelId="{EAC2346E-1F4E-4772-8256-2247223200BC}" type="sibTrans" cxnId="{BB5258A2-7C88-41F5-BC18-1095E7B97627}">
      <dgm:prSet/>
      <dgm:spPr/>
      <dgm:t>
        <a:bodyPr/>
        <a:lstStyle/>
        <a:p>
          <a:endParaRPr lang="en-US"/>
        </a:p>
      </dgm:t>
    </dgm:pt>
    <dgm:pt modelId="{49724591-92BA-4D79-8836-AC69BA095B49}">
      <dgm:prSet/>
      <dgm:spPr/>
      <dgm:t>
        <a:bodyPr/>
        <a:lstStyle/>
        <a:p>
          <a:r>
            <a:rPr lang="en-US"/>
            <a:t>WB = Winter Break</a:t>
          </a:r>
        </a:p>
      </dgm:t>
    </dgm:pt>
    <dgm:pt modelId="{C3BEE8C7-9D1B-428F-B327-732B6DEDD247}" type="parTrans" cxnId="{AA81B9BB-A400-4103-8458-7BC0ED0A7C40}">
      <dgm:prSet/>
      <dgm:spPr/>
      <dgm:t>
        <a:bodyPr/>
        <a:lstStyle/>
        <a:p>
          <a:endParaRPr lang="en-US"/>
        </a:p>
      </dgm:t>
    </dgm:pt>
    <dgm:pt modelId="{C4F54C71-085F-432B-8A18-6A8BC84B94DE}" type="sibTrans" cxnId="{AA81B9BB-A400-4103-8458-7BC0ED0A7C40}">
      <dgm:prSet/>
      <dgm:spPr/>
      <dgm:t>
        <a:bodyPr/>
        <a:lstStyle/>
        <a:p>
          <a:endParaRPr lang="en-US"/>
        </a:p>
      </dgm:t>
    </dgm:pt>
    <dgm:pt modelId="{961EC3F6-ED39-434F-B66C-0077D72EA90C}">
      <dgm:prSet/>
      <dgm:spPr/>
      <dgm:t>
        <a:bodyPr/>
        <a:lstStyle/>
        <a:p>
          <a:r>
            <a:rPr lang="en-US"/>
            <a:t>SB = Spring break</a:t>
          </a:r>
        </a:p>
      </dgm:t>
    </dgm:pt>
    <dgm:pt modelId="{6D05F3D4-5FFF-415A-97B2-A9AAE26F655C}" type="parTrans" cxnId="{285714B8-3551-4F48-80C4-43F6201A78E4}">
      <dgm:prSet/>
      <dgm:spPr/>
      <dgm:t>
        <a:bodyPr/>
        <a:lstStyle/>
        <a:p>
          <a:endParaRPr lang="en-US"/>
        </a:p>
      </dgm:t>
    </dgm:pt>
    <dgm:pt modelId="{313C8319-AAD4-40ED-ABB9-742408EAD0BF}" type="sibTrans" cxnId="{285714B8-3551-4F48-80C4-43F6201A78E4}">
      <dgm:prSet/>
      <dgm:spPr/>
      <dgm:t>
        <a:bodyPr/>
        <a:lstStyle/>
        <a:p>
          <a:endParaRPr lang="en-US"/>
        </a:p>
      </dgm:t>
    </dgm:pt>
    <dgm:pt modelId="{B02F0ACA-6E8C-44EE-B99B-68F3769EE0A8}">
      <dgm:prSet/>
      <dgm:spPr/>
      <dgm:t>
        <a:bodyPr/>
        <a:lstStyle/>
        <a:p>
          <a:r>
            <a:rPr lang="en-US"/>
            <a:t>AC = Asynchronous</a:t>
          </a:r>
        </a:p>
      </dgm:t>
    </dgm:pt>
    <dgm:pt modelId="{B98C7D45-AE6A-43E5-B5D6-B80BFEE22C5B}" type="parTrans" cxnId="{EE4E0931-57BC-4CA5-A6AE-76D6AB0F566F}">
      <dgm:prSet/>
      <dgm:spPr/>
      <dgm:t>
        <a:bodyPr/>
        <a:lstStyle/>
        <a:p>
          <a:endParaRPr lang="en-US"/>
        </a:p>
      </dgm:t>
    </dgm:pt>
    <dgm:pt modelId="{AA5D0782-140A-4F2A-9BE2-BCCD8281A25D}" type="sibTrans" cxnId="{EE4E0931-57BC-4CA5-A6AE-76D6AB0F566F}">
      <dgm:prSet/>
      <dgm:spPr/>
      <dgm:t>
        <a:bodyPr/>
        <a:lstStyle/>
        <a:p>
          <a:endParaRPr lang="en-US"/>
        </a:p>
      </dgm:t>
    </dgm:pt>
    <dgm:pt modelId="{5FE1CA64-4EC6-4E04-B44B-8A4405429014}" type="pres">
      <dgm:prSet presAssocID="{8CD9E3A0-BB99-43E4-8000-D88F7755095F}" presName="linear" presStyleCnt="0">
        <dgm:presLayoutVars>
          <dgm:animLvl val="lvl"/>
          <dgm:resizeHandles val="exact"/>
        </dgm:presLayoutVars>
      </dgm:prSet>
      <dgm:spPr/>
    </dgm:pt>
    <dgm:pt modelId="{79D12F93-50D1-4D2F-850F-91A25586E29D}" type="pres">
      <dgm:prSet presAssocID="{8F569ED0-CCB8-49A4-A36D-1094C2B1381A}" presName="parentText" presStyleLbl="node1" presStyleIdx="0" presStyleCnt="7">
        <dgm:presLayoutVars>
          <dgm:chMax val="0"/>
          <dgm:bulletEnabled val="1"/>
        </dgm:presLayoutVars>
      </dgm:prSet>
      <dgm:spPr/>
    </dgm:pt>
    <dgm:pt modelId="{DD3EDEA2-6424-4A4C-BC3D-7BEEC7858AD9}" type="pres">
      <dgm:prSet presAssocID="{8F569ED0-CCB8-49A4-A36D-1094C2B1381A}" presName="childText" presStyleLbl="revTx" presStyleIdx="0" presStyleCnt="2">
        <dgm:presLayoutVars>
          <dgm:bulletEnabled val="1"/>
        </dgm:presLayoutVars>
      </dgm:prSet>
      <dgm:spPr/>
    </dgm:pt>
    <dgm:pt modelId="{DB05C44F-77E0-455D-97A4-A4ED5B5E05B0}" type="pres">
      <dgm:prSet presAssocID="{77BEB8B7-7F9F-4AA6-9D86-97E44E0FC69C}" presName="parentText" presStyleLbl="node1" presStyleIdx="1" presStyleCnt="7">
        <dgm:presLayoutVars>
          <dgm:chMax val="0"/>
          <dgm:bulletEnabled val="1"/>
        </dgm:presLayoutVars>
      </dgm:prSet>
      <dgm:spPr/>
    </dgm:pt>
    <dgm:pt modelId="{E76BF526-56BD-4031-97CA-6EAB6265027D}" type="pres">
      <dgm:prSet presAssocID="{C5DB4547-4063-4855-966D-ED4B5F67B20D}" presName="spacer" presStyleCnt="0"/>
      <dgm:spPr/>
    </dgm:pt>
    <dgm:pt modelId="{59D0C460-3D91-46FE-A67C-936ABC0159DB}" type="pres">
      <dgm:prSet presAssocID="{B919DDF8-E562-4493-8BA0-98D93C315648}" presName="parentText" presStyleLbl="node1" presStyleIdx="2" presStyleCnt="7">
        <dgm:presLayoutVars>
          <dgm:chMax val="0"/>
          <dgm:bulletEnabled val="1"/>
        </dgm:presLayoutVars>
      </dgm:prSet>
      <dgm:spPr/>
    </dgm:pt>
    <dgm:pt modelId="{27877AA2-E6ED-416A-82AE-0DDDFE5889A3}" type="pres">
      <dgm:prSet presAssocID="{C10D59B8-D14F-44D6-94B5-9C802E09F8CC}" presName="spacer" presStyleCnt="0"/>
      <dgm:spPr/>
    </dgm:pt>
    <dgm:pt modelId="{AB6B3B9B-BD4D-4644-92A7-3CB9E05515FD}" type="pres">
      <dgm:prSet presAssocID="{521F6F37-A427-419B-9E29-A17308D4D406}" presName="parentText" presStyleLbl="node1" presStyleIdx="3" presStyleCnt="7">
        <dgm:presLayoutVars>
          <dgm:chMax val="0"/>
          <dgm:bulletEnabled val="1"/>
        </dgm:presLayoutVars>
      </dgm:prSet>
      <dgm:spPr/>
    </dgm:pt>
    <dgm:pt modelId="{7C19FBA3-7A21-477D-8901-886A12B8E313}" type="pres">
      <dgm:prSet presAssocID="{56F3834B-0516-435A-96BF-2E80AD9609B7}" presName="spacer" presStyleCnt="0"/>
      <dgm:spPr/>
    </dgm:pt>
    <dgm:pt modelId="{E5AE9BC4-6F96-498E-B9DA-5840C37FBCC6}" type="pres">
      <dgm:prSet presAssocID="{69A1EC2C-E8A2-4E94-8350-521ADC536053}" presName="parentText" presStyleLbl="node1" presStyleIdx="4" presStyleCnt="7">
        <dgm:presLayoutVars>
          <dgm:chMax val="0"/>
          <dgm:bulletEnabled val="1"/>
        </dgm:presLayoutVars>
      </dgm:prSet>
      <dgm:spPr/>
    </dgm:pt>
    <dgm:pt modelId="{5EB9E2D0-078D-4359-BF3A-89F5099C6EDF}" type="pres">
      <dgm:prSet presAssocID="{CED21A0D-E328-4E32-8468-6F187E33833D}" presName="spacer" presStyleCnt="0"/>
      <dgm:spPr/>
    </dgm:pt>
    <dgm:pt modelId="{B38FDC0E-6468-492E-B3B4-8B3E8AAD21AD}" type="pres">
      <dgm:prSet presAssocID="{D5E17F2C-49B4-4A56-8D63-097981D095CD}" presName="parentText" presStyleLbl="node1" presStyleIdx="5" presStyleCnt="7">
        <dgm:presLayoutVars>
          <dgm:chMax val="0"/>
          <dgm:bulletEnabled val="1"/>
        </dgm:presLayoutVars>
      </dgm:prSet>
      <dgm:spPr/>
    </dgm:pt>
    <dgm:pt modelId="{BBDFBF8A-FBD8-46EE-9E8C-8DAEEB84EA60}" type="pres">
      <dgm:prSet presAssocID="{CC5F0E6A-8285-493A-853F-ECADC1DDE48D}" presName="spacer" presStyleCnt="0"/>
      <dgm:spPr/>
    </dgm:pt>
    <dgm:pt modelId="{BB31E666-4C00-46E2-B9C5-C5FB33EAFA19}" type="pres">
      <dgm:prSet presAssocID="{8733C95B-1328-4EFD-8447-280CDACD0C7A}" presName="parentText" presStyleLbl="node1" presStyleIdx="6" presStyleCnt="7">
        <dgm:presLayoutVars>
          <dgm:chMax val="0"/>
          <dgm:bulletEnabled val="1"/>
        </dgm:presLayoutVars>
      </dgm:prSet>
      <dgm:spPr/>
    </dgm:pt>
    <dgm:pt modelId="{282F52B7-0F4F-4C44-993B-A92719FC4E1C}" type="pres">
      <dgm:prSet presAssocID="{8733C95B-1328-4EFD-8447-280CDACD0C7A}" presName="childText" presStyleLbl="revTx" presStyleIdx="1" presStyleCnt="2">
        <dgm:presLayoutVars>
          <dgm:bulletEnabled val="1"/>
        </dgm:presLayoutVars>
      </dgm:prSet>
      <dgm:spPr/>
    </dgm:pt>
  </dgm:ptLst>
  <dgm:cxnLst>
    <dgm:cxn modelId="{5F19B406-3F4E-4E7E-9E96-B2AAAA6EC2CC}" srcId="{8733C95B-1328-4EFD-8447-280CDACD0C7A}" destId="{66F441E2-7FB9-449A-AC1F-8246DCA8322B}" srcOrd="0" destOrd="0" parTransId="{B1C54C0B-C106-45E2-9BA7-005463908E19}" sibTransId="{C3592693-F96D-4153-B83E-928D276E0423}"/>
    <dgm:cxn modelId="{3733CC11-C557-40D0-AD61-21E21C87AE5F}" srcId="{8CD9E3A0-BB99-43E4-8000-D88F7755095F}" destId="{521F6F37-A427-419B-9E29-A17308D4D406}" srcOrd="3" destOrd="0" parTransId="{0C8CB65B-6D4A-4C76-9EF6-A7B0AD08EA72}" sibTransId="{56F3834B-0516-435A-96BF-2E80AD9609B7}"/>
    <dgm:cxn modelId="{EE4E0931-57BC-4CA5-A6AE-76D6AB0F566F}" srcId="{66F441E2-7FB9-449A-AC1F-8246DCA8322B}" destId="{B02F0ACA-6E8C-44EE-B99B-68F3769EE0A8}" srcOrd="4" destOrd="0" parTransId="{B98C7D45-AE6A-43E5-B5D6-B80BFEE22C5B}" sibTransId="{AA5D0782-140A-4F2A-9BE2-BCCD8281A25D}"/>
    <dgm:cxn modelId="{69466B33-6D0E-41E4-B9D4-5EF851585EE5}" srcId="{8CD9E3A0-BB99-43E4-8000-D88F7755095F}" destId="{77BEB8B7-7F9F-4AA6-9D86-97E44E0FC69C}" srcOrd="1" destOrd="0" parTransId="{329E94AA-390B-47F5-AC72-E82DF0A52331}" sibTransId="{C5DB4547-4063-4855-966D-ED4B5F67B20D}"/>
    <dgm:cxn modelId="{DA105733-1673-4548-A975-48321389C46A}" srcId="{8CD9E3A0-BB99-43E4-8000-D88F7755095F}" destId="{8733C95B-1328-4EFD-8447-280CDACD0C7A}" srcOrd="6" destOrd="0" parTransId="{11F9C14A-5D1D-479E-A5E9-DB63BA01C6A1}" sibTransId="{E5AFFEB7-38BE-4251-A599-3CF3A288CCE5}"/>
    <dgm:cxn modelId="{F3CE9539-16E2-450F-BCFB-C616458F6B97}" type="presOf" srcId="{49724591-92BA-4D79-8836-AC69BA095B49}" destId="{282F52B7-0F4F-4C44-993B-A92719FC4E1C}" srcOrd="0" destOrd="3" presId="urn:microsoft.com/office/officeart/2005/8/layout/vList2"/>
    <dgm:cxn modelId="{67D9A45B-98F8-42B9-93BF-20CED0C560D7}" srcId="{8CD9E3A0-BB99-43E4-8000-D88F7755095F}" destId="{69A1EC2C-E8A2-4E94-8350-521ADC536053}" srcOrd="4" destOrd="0" parTransId="{33C44D72-D11C-4553-AED0-28FF822B98BE}" sibTransId="{CED21A0D-E328-4E32-8468-6F187E33833D}"/>
    <dgm:cxn modelId="{F6DF375E-0BC2-47B4-8426-DE61AB68F888}" type="presOf" srcId="{B02F0ACA-6E8C-44EE-B99B-68F3769EE0A8}" destId="{282F52B7-0F4F-4C44-993B-A92719FC4E1C}" srcOrd="0" destOrd="5" presId="urn:microsoft.com/office/officeart/2005/8/layout/vList2"/>
    <dgm:cxn modelId="{3ECEE942-F551-42AD-B78B-8884293A72B8}" type="presOf" srcId="{8CD9E3A0-BB99-43E4-8000-D88F7755095F}" destId="{5FE1CA64-4EC6-4E04-B44B-8A4405429014}" srcOrd="0" destOrd="0" presId="urn:microsoft.com/office/officeart/2005/8/layout/vList2"/>
    <dgm:cxn modelId="{FA46BF66-1B2D-4B7C-B432-0520091FEBAD}" type="presOf" srcId="{2B261D1C-E1DF-494B-877A-D20FAE834585}" destId="{DD3EDEA2-6424-4A4C-BC3D-7BEEC7858AD9}" srcOrd="0" destOrd="1" presId="urn:microsoft.com/office/officeart/2005/8/layout/vList2"/>
    <dgm:cxn modelId="{5962146C-6C1F-440E-AA3A-8A1D12FC7329}" srcId="{8CD9E3A0-BB99-43E4-8000-D88F7755095F}" destId="{B919DDF8-E562-4493-8BA0-98D93C315648}" srcOrd="2" destOrd="0" parTransId="{F4BB1684-01D1-41B5-8AF6-E7F319D1E7A6}" sibTransId="{C10D59B8-D14F-44D6-94B5-9C802E09F8CC}"/>
    <dgm:cxn modelId="{97E24A6C-99CA-4D79-90B7-877968026956}" type="presOf" srcId="{66F441E2-7FB9-449A-AC1F-8246DCA8322B}" destId="{282F52B7-0F4F-4C44-993B-A92719FC4E1C}" srcOrd="0" destOrd="0" presId="urn:microsoft.com/office/officeart/2005/8/layout/vList2"/>
    <dgm:cxn modelId="{F070E14C-CE52-4ABA-B98E-D15A60F955EA}" type="presOf" srcId="{B65287E0-D9FE-4B32-96D6-3304CC92D0BD}" destId="{DD3EDEA2-6424-4A4C-BC3D-7BEEC7858AD9}" srcOrd="0" destOrd="2" presId="urn:microsoft.com/office/officeart/2005/8/layout/vList2"/>
    <dgm:cxn modelId="{2777C64D-2963-40A3-A93C-14AC35DD325F}" type="presOf" srcId="{8733C95B-1328-4EFD-8447-280CDACD0C7A}" destId="{BB31E666-4C00-46E2-B9C5-C5FB33EAFA19}" srcOrd="0" destOrd="0" presId="urn:microsoft.com/office/officeart/2005/8/layout/vList2"/>
    <dgm:cxn modelId="{750D9755-FADB-4B31-AC54-742AB90D6CAD}" srcId="{8CD9E3A0-BB99-43E4-8000-D88F7755095F}" destId="{8F569ED0-CCB8-49A4-A36D-1094C2B1381A}" srcOrd="0" destOrd="0" parTransId="{FF1F2FE3-2761-4BF1-828C-0B9E21AA375F}" sibTransId="{DF73427A-1FFE-4CCB-897A-AA48487FCB6C}"/>
    <dgm:cxn modelId="{1A110456-990C-457F-80BA-227ABA8E86F2}" srcId="{8F569ED0-CCB8-49A4-A36D-1094C2B1381A}" destId="{2B261D1C-E1DF-494B-877A-D20FAE834585}" srcOrd="1" destOrd="0" parTransId="{67CE4D37-01A8-44E4-8E20-30940213AA54}" sibTransId="{24CB4A24-B94E-4135-99FD-203239C25918}"/>
    <dgm:cxn modelId="{62E18557-ACB1-4368-B6E8-A1A43C66CCF9}" srcId="{8F569ED0-CCB8-49A4-A36D-1094C2B1381A}" destId="{B65287E0-D9FE-4B32-96D6-3304CC92D0BD}" srcOrd="2" destOrd="0" parTransId="{BB04E4DE-36FE-45C2-AB7B-6204EB800014}" sibTransId="{34419127-6940-4607-90D2-B3647C0E319B}"/>
    <dgm:cxn modelId="{EF51D682-3BE6-4AAD-80F9-99A135CA81BE}" type="presOf" srcId="{961EC3F6-ED39-434F-B66C-0077D72EA90C}" destId="{282F52B7-0F4F-4C44-993B-A92719FC4E1C}" srcOrd="0" destOrd="4" presId="urn:microsoft.com/office/officeart/2005/8/layout/vList2"/>
    <dgm:cxn modelId="{4E1B0984-EDCB-4BB3-9C21-E7C16D4D53D6}" type="presOf" srcId="{CA3B821A-94CC-48CB-A5CB-D20B7F8D839F}" destId="{282F52B7-0F4F-4C44-993B-A92719FC4E1C}" srcOrd="0" destOrd="1" presId="urn:microsoft.com/office/officeart/2005/8/layout/vList2"/>
    <dgm:cxn modelId="{F1455D95-9AE3-4232-8EEB-01D5F0EB13A0}" type="presOf" srcId="{4A4EF8C8-F2A3-4485-B2FF-813954CC4B21}" destId="{DD3EDEA2-6424-4A4C-BC3D-7BEEC7858AD9}" srcOrd="0" destOrd="0" presId="urn:microsoft.com/office/officeart/2005/8/layout/vList2"/>
    <dgm:cxn modelId="{587D5199-56B2-48F9-AD5F-F62CB458E11B}" type="presOf" srcId="{D5E17F2C-49B4-4A56-8D63-097981D095CD}" destId="{B38FDC0E-6468-492E-B3B4-8B3E8AAD21AD}" srcOrd="0" destOrd="0" presId="urn:microsoft.com/office/officeart/2005/8/layout/vList2"/>
    <dgm:cxn modelId="{BB5258A2-7C88-41F5-BC18-1095E7B97627}" srcId="{66F441E2-7FB9-449A-AC1F-8246DCA8322B}" destId="{163CCA56-B1BD-4950-89D6-3543553AFFFB}" srcOrd="1" destOrd="0" parTransId="{3F24EE62-2B8C-4EB8-98AE-4A74BA816953}" sibTransId="{EAC2346E-1F4E-4772-8256-2247223200BC}"/>
    <dgm:cxn modelId="{81166BA7-354C-4EBC-98EA-C1F616AE45D6}" type="presOf" srcId="{77BEB8B7-7F9F-4AA6-9D86-97E44E0FC69C}" destId="{DB05C44F-77E0-455D-97A4-A4ED5B5E05B0}" srcOrd="0" destOrd="0" presId="urn:microsoft.com/office/officeart/2005/8/layout/vList2"/>
    <dgm:cxn modelId="{574B65AC-E2A2-4387-933F-E372B634768F}" type="presOf" srcId="{8F569ED0-CCB8-49A4-A36D-1094C2B1381A}" destId="{79D12F93-50D1-4D2F-850F-91A25586E29D}" srcOrd="0" destOrd="0" presId="urn:microsoft.com/office/officeart/2005/8/layout/vList2"/>
    <dgm:cxn modelId="{ACD61AAD-27C1-4B90-97D4-BE142671CFE9}" srcId="{66F441E2-7FB9-449A-AC1F-8246DCA8322B}" destId="{CA3B821A-94CC-48CB-A5CB-D20B7F8D839F}" srcOrd="0" destOrd="0" parTransId="{C52EEC62-A975-49A2-97DA-0BDBF559752D}" sibTransId="{103A3B0A-9997-4B62-85A9-3985BA4CA51A}"/>
    <dgm:cxn modelId="{285714B8-3551-4F48-80C4-43F6201A78E4}" srcId="{66F441E2-7FB9-449A-AC1F-8246DCA8322B}" destId="{961EC3F6-ED39-434F-B66C-0077D72EA90C}" srcOrd="3" destOrd="0" parTransId="{6D05F3D4-5FFF-415A-97B2-A9AAE26F655C}" sibTransId="{313C8319-AAD4-40ED-ABB9-742408EAD0BF}"/>
    <dgm:cxn modelId="{AA81B9BB-A400-4103-8458-7BC0ED0A7C40}" srcId="{66F441E2-7FB9-449A-AC1F-8246DCA8322B}" destId="{49724591-92BA-4D79-8836-AC69BA095B49}" srcOrd="2" destOrd="0" parTransId="{C3BEE8C7-9D1B-428F-B327-732B6DEDD247}" sibTransId="{C4F54C71-085F-432B-8A18-6A8BC84B94DE}"/>
    <dgm:cxn modelId="{8361AABE-67C4-49ED-9C24-E61189B29A5F}" type="presOf" srcId="{521F6F37-A427-419B-9E29-A17308D4D406}" destId="{AB6B3B9B-BD4D-4644-92A7-3CB9E05515FD}" srcOrd="0" destOrd="0" presId="urn:microsoft.com/office/officeart/2005/8/layout/vList2"/>
    <dgm:cxn modelId="{21E92DC2-7CF1-4BAB-9A79-33433D84BDDD}" type="presOf" srcId="{163CCA56-B1BD-4950-89D6-3543553AFFFB}" destId="{282F52B7-0F4F-4C44-993B-A92719FC4E1C}" srcOrd="0" destOrd="2" presId="urn:microsoft.com/office/officeart/2005/8/layout/vList2"/>
    <dgm:cxn modelId="{E75B3ECE-D3B9-4854-A3D4-F3D3DBC4BB81}" srcId="{8CD9E3A0-BB99-43E4-8000-D88F7755095F}" destId="{D5E17F2C-49B4-4A56-8D63-097981D095CD}" srcOrd="5" destOrd="0" parTransId="{80493111-024A-4B78-9C59-2A3F8579323B}" sibTransId="{CC5F0E6A-8285-493A-853F-ECADC1DDE48D}"/>
    <dgm:cxn modelId="{5CF406D1-707E-46BD-8C69-129F499B1AA3}" type="presOf" srcId="{B919DDF8-E562-4493-8BA0-98D93C315648}" destId="{59D0C460-3D91-46FE-A67C-936ABC0159DB}" srcOrd="0" destOrd="0" presId="urn:microsoft.com/office/officeart/2005/8/layout/vList2"/>
    <dgm:cxn modelId="{A39A09D4-190B-4C8C-8397-049671B5920F}" type="presOf" srcId="{69A1EC2C-E8A2-4E94-8350-521ADC536053}" destId="{E5AE9BC4-6F96-498E-B9DA-5840C37FBCC6}" srcOrd="0" destOrd="0" presId="urn:microsoft.com/office/officeart/2005/8/layout/vList2"/>
    <dgm:cxn modelId="{C4A164D4-D249-4C0A-B033-4EDEE20C927C}" srcId="{8F569ED0-CCB8-49A4-A36D-1094C2B1381A}" destId="{4A4EF8C8-F2A3-4485-B2FF-813954CC4B21}" srcOrd="0" destOrd="0" parTransId="{9BAC7E51-5E53-49DD-8038-2CB133FF4960}" sibTransId="{C2B9E03B-BB67-4385-B13E-5A2B5F6D766E}"/>
    <dgm:cxn modelId="{9534D836-F41F-4C0D-ADE7-31FD74ED793A}" type="presParOf" srcId="{5FE1CA64-4EC6-4E04-B44B-8A4405429014}" destId="{79D12F93-50D1-4D2F-850F-91A25586E29D}" srcOrd="0" destOrd="0" presId="urn:microsoft.com/office/officeart/2005/8/layout/vList2"/>
    <dgm:cxn modelId="{41D78597-3253-41AF-9878-A4BFB5056D38}" type="presParOf" srcId="{5FE1CA64-4EC6-4E04-B44B-8A4405429014}" destId="{DD3EDEA2-6424-4A4C-BC3D-7BEEC7858AD9}" srcOrd="1" destOrd="0" presId="urn:microsoft.com/office/officeart/2005/8/layout/vList2"/>
    <dgm:cxn modelId="{F15D074F-FAC0-4A52-A7F9-3396871B966A}" type="presParOf" srcId="{5FE1CA64-4EC6-4E04-B44B-8A4405429014}" destId="{DB05C44F-77E0-455D-97A4-A4ED5B5E05B0}" srcOrd="2" destOrd="0" presId="urn:microsoft.com/office/officeart/2005/8/layout/vList2"/>
    <dgm:cxn modelId="{8A127C55-A5ED-4645-9A55-346DE3528BDC}" type="presParOf" srcId="{5FE1CA64-4EC6-4E04-B44B-8A4405429014}" destId="{E76BF526-56BD-4031-97CA-6EAB6265027D}" srcOrd="3" destOrd="0" presId="urn:microsoft.com/office/officeart/2005/8/layout/vList2"/>
    <dgm:cxn modelId="{3852CA0B-554A-482F-95BF-E0A937A3D47A}" type="presParOf" srcId="{5FE1CA64-4EC6-4E04-B44B-8A4405429014}" destId="{59D0C460-3D91-46FE-A67C-936ABC0159DB}" srcOrd="4" destOrd="0" presId="urn:microsoft.com/office/officeart/2005/8/layout/vList2"/>
    <dgm:cxn modelId="{34E17188-B400-4678-A625-CC920A5B1693}" type="presParOf" srcId="{5FE1CA64-4EC6-4E04-B44B-8A4405429014}" destId="{27877AA2-E6ED-416A-82AE-0DDDFE5889A3}" srcOrd="5" destOrd="0" presId="urn:microsoft.com/office/officeart/2005/8/layout/vList2"/>
    <dgm:cxn modelId="{5A85EA82-3252-4EAF-8638-C715333FD85F}" type="presParOf" srcId="{5FE1CA64-4EC6-4E04-B44B-8A4405429014}" destId="{AB6B3B9B-BD4D-4644-92A7-3CB9E05515FD}" srcOrd="6" destOrd="0" presId="urn:microsoft.com/office/officeart/2005/8/layout/vList2"/>
    <dgm:cxn modelId="{92717A4F-1F6D-42F4-9F92-D28E974B73AC}" type="presParOf" srcId="{5FE1CA64-4EC6-4E04-B44B-8A4405429014}" destId="{7C19FBA3-7A21-477D-8901-886A12B8E313}" srcOrd="7" destOrd="0" presId="urn:microsoft.com/office/officeart/2005/8/layout/vList2"/>
    <dgm:cxn modelId="{B65BB77B-C22C-4C22-8686-C4522D5EEDF2}" type="presParOf" srcId="{5FE1CA64-4EC6-4E04-B44B-8A4405429014}" destId="{E5AE9BC4-6F96-498E-B9DA-5840C37FBCC6}" srcOrd="8" destOrd="0" presId="urn:microsoft.com/office/officeart/2005/8/layout/vList2"/>
    <dgm:cxn modelId="{BE6611FA-C4B2-4F73-8764-04486A610DB2}" type="presParOf" srcId="{5FE1CA64-4EC6-4E04-B44B-8A4405429014}" destId="{5EB9E2D0-078D-4359-BF3A-89F5099C6EDF}" srcOrd="9" destOrd="0" presId="urn:microsoft.com/office/officeart/2005/8/layout/vList2"/>
    <dgm:cxn modelId="{EFF360A5-0D1F-4611-A744-809D25AA17CE}" type="presParOf" srcId="{5FE1CA64-4EC6-4E04-B44B-8A4405429014}" destId="{B38FDC0E-6468-492E-B3B4-8B3E8AAD21AD}" srcOrd="10" destOrd="0" presId="urn:microsoft.com/office/officeart/2005/8/layout/vList2"/>
    <dgm:cxn modelId="{AC5B33EB-C69E-40E0-A8F5-E4D8E417C5DF}" type="presParOf" srcId="{5FE1CA64-4EC6-4E04-B44B-8A4405429014}" destId="{BBDFBF8A-FBD8-46EE-9E8C-8DAEEB84EA60}" srcOrd="11" destOrd="0" presId="urn:microsoft.com/office/officeart/2005/8/layout/vList2"/>
    <dgm:cxn modelId="{4480E8A4-55CA-4AF6-B89C-0C27FA223F54}" type="presParOf" srcId="{5FE1CA64-4EC6-4E04-B44B-8A4405429014}" destId="{BB31E666-4C00-46E2-B9C5-C5FB33EAFA19}" srcOrd="12" destOrd="0" presId="urn:microsoft.com/office/officeart/2005/8/layout/vList2"/>
    <dgm:cxn modelId="{90DD7624-99E0-4B5F-899D-A54F9726A82F}" type="presParOf" srcId="{5FE1CA64-4EC6-4E04-B44B-8A4405429014}" destId="{282F52B7-0F4F-4C44-993B-A92719FC4E1C}" srcOrd="1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BA6436-1BC3-43C2-B444-4D2BCCF50FB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1C529E3F-6482-46CA-AA8E-73A925325573}">
      <dgm:prSet/>
      <dgm:spPr/>
      <dgm:t>
        <a:bodyPr/>
        <a:lstStyle/>
        <a:p>
          <a:r>
            <a:rPr lang="en-US" b="1"/>
            <a:t>MANDATORY - Scan and email copies of Student Listing, Timesheet and class schedule to workstudy@csusb.edu on the first of the month</a:t>
          </a:r>
          <a:endParaRPr lang="en-US"/>
        </a:p>
      </dgm:t>
    </dgm:pt>
    <dgm:pt modelId="{BCCD91B9-7812-4F9B-A555-56F5D7F2CC12}" type="parTrans" cxnId="{E74F3BAB-5992-4426-8627-E04A655AA5C3}">
      <dgm:prSet/>
      <dgm:spPr/>
      <dgm:t>
        <a:bodyPr/>
        <a:lstStyle/>
        <a:p>
          <a:endParaRPr lang="en-US"/>
        </a:p>
      </dgm:t>
    </dgm:pt>
    <dgm:pt modelId="{6FADC727-51BF-47E7-AA51-43D88B774EDC}" type="sibTrans" cxnId="{E74F3BAB-5992-4426-8627-E04A655AA5C3}">
      <dgm:prSet/>
      <dgm:spPr/>
      <dgm:t>
        <a:bodyPr/>
        <a:lstStyle/>
        <a:p>
          <a:endParaRPr lang="en-US"/>
        </a:p>
      </dgm:t>
    </dgm:pt>
    <dgm:pt modelId="{21865902-E216-4680-A4CB-C219B2DB4648}">
      <dgm:prSet/>
      <dgm:spPr/>
      <dgm:t>
        <a:bodyPr/>
        <a:lstStyle/>
        <a:p>
          <a:r>
            <a:rPr lang="en-US"/>
            <a:t>20 hour a week maximum during sessions and breaks</a:t>
          </a:r>
        </a:p>
      </dgm:t>
    </dgm:pt>
    <dgm:pt modelId="{7CC9533D-E5E0-43D0-B0BF-698911C36BE6}" type="parTrans" cxnId="{B3CD121B-4145-43A7-AD00-A2DED8B01411}">
      <dgm:prSet/>
      <dgm:spPr/>
      <dgm:t>
        <a:bodyPr/>
        <a:lstStyle/>
        <a:p>
          <a:endParaRPr lang="en-US"/>
        </a:p>
      </dgm:t>
    </dgm:pt>
    <dgm:pt modelId="{94EBF93E-621B-4FA6-9571-78584C62CD09}" type="sibTrans" cxnId="{B3CD121B-4145-43A7-AD00-A2DED8B01411}">
      <dgm:prSet/>
      <dgm:spPr/>
      <dgm:t>
        <a:bodyPr/>
        <a:lstStyle/>
        <a:p>
          <a:endParaRPr lang="en-US"/>
        </a:p>
      </dgm:t>
    </dgm:pt>
    <dgm:pt modelId="{F02824DD-46F4-418D-B8A1-ABFC20DA7891}">
      <dgm:prSet/>
      <dgm:spPr/>
      <dgm:t>
        <a:bodyPr/>
        <a:lstStyle/>
        <a:p>
          <a:r>
            <a:rPr lang="en-US" dirty="0"/>
            <a:t>8 -10 hour a day maximum</a:t>
          </a:r>
        </a:p>
      </dgm:t>
    </dgm:pt>
    <dgm:pt modelId="{38BFE3E2-8A80-4583-9D6A-19026F027D31}" type="parTrans" cxnId="{D4FF02B8-663A-4C28-9386-27354829DD32}">
      <dgm:prSet/>
      <dgm:spPr/>
      <dgm:t>
        <a:bodyPr/>
        <a:lstStyle/>
        <a:p>
          <a:endParaRPr lang="en-US"/>
        </a:p>
      </dgm:t>
    </dgm:pt>
    <dgm:pt modelId="{710356E2-332E-49CD-ACEC-FDF8A83B27E4}" type="sibTrans" cxnId="{D4FF02B8-663A-4C28-9386-27354829DD32}">
      <dgm:prSet/>
      <dgm:spPr/>
      <dgm:t>
        <a:bodyPr/>
        <a:lstStyle/>
        <a:p>
          <a:endParaRPr lang="en-US"/>
        </a:p>
      </dgm:t>
    </dgm:pt>
    <dgm:pt modelId="{7981D004-5D9A-40A8-92AB-5DB09447AB72}">
      <dgm:prSet/>
      <dgm:spPr/>
      <dgm:t>
        <a:bodyPr/>
        <a:lstStyle/>
        <a:p>
          <a:r>
            <a:rPr lang="en-US"/>
            <a:t>Students must take a 30 minute unpaid break after 6 consecutive hours</a:t>
          </a:r>
        </a:p>
      </dgm:t>
    </dgm:pt>
    <dgm:pt modelId="{8CE7C4AB-E60C-4E05-9E6E-94039ACAA3BD}" type="parTrans" cxnId="{595C67B2-6A5D-4AFD-BA64-054BD72E67EB}">
      <dgm:prSet/>
      <dgm:spPr/>
      <dgm:t>
        <a:bodyPr/>
        <a:lstStyle/>
        <a:p>
          <a:endParaRPr lang="en-US"/>
        </a:p>
      </dgm:t>
    </dgm:pt>
    <dgm:pt modelId="{06E8F523-DF13-4399-8434-4061A9FABAC8}" type="sibTrans" cxnId="{595C67B2-6A5D-4AFD-BA64-054BD72E67EB}">
      <dgm:prSet/>
      <dgm:spPr/>
      <dgm:t>
        <a:bodyPr/>
        <a:lstStyle/>
        <a:p>
          <a:endParaRPr lang="en-US"/>
        </a:p>
      </dgm:t>
    </dgm:pt>
    <dgm:pt modelId="{B6FE9974-1F38-4E91-8139-BA21D7CA1893}">
      <dgm:prSet/>
      <dgm:spPr/>
      <dgm:t>
        <a:bodyPr/>
        <a:lstStyle/>
        <a:p>
          <a:r>
            <a:rPr lang="en-US"/>
            <a:t>No overtime, holiday or work during campus closure </a:t>
          </a:r>
        </a:p>
      </dgm:t>
    </dgm:pt>
    <dgm:pt modelId="{5F6BC0D0-21F2-4745-91B1-922D29E31A99}" type="parTrans" cxnId="{3E35EEA5-9A99-4604-AAA5-2A628D7440A5}">
      <dgm:prSet/>
      <dgm:spPr/>
      <dgm:t>
        <a:bodyPr/>
        <a:lstStyle/>
        <a:p>
          <a:endParaRPr lang="en-US"/>
        </a:p>
      </dgm:t>
    </dgm:pt>
    <dgm:pt modelId="{4ABA739C-EC02-4C1C-99CD-CDE4CE4E70C1}" type="sibTrans" cxnId="{3E35EEA5-9A99-4604-AAA5-2A628D7440A5}">
      <dgm:prSet/>
      <dgm:spPr/>
      <dgm:t>
        <a:bodyPr/>
        <a:lstStyle/>
        <a:p>
          <a:endParaRPr lang="en-US"/>
        </a:p>
      </dgm:t>
    </dgm:pt>
    <dgm:pt modelId="{29CEDBBD-E3E9-4187-84B3-CF1A00FC93E1}">
      <dgm:prSet/>
      <dgm:spPr/>
      <dgm:t>
        <a:bodyPr/>
        <a:lstStyle/>
        <a:p>
          <a:r>
            <a:rPr lang="en-US" dirty="0"/>
            <a:t>During campus closure, MPP must authorize FWS student to work on campus</a:t>
          </a:r>
        </a:p>
      </dgm:t>
    </dgm:pt>
    <dgm:pt modelId="{10C5A60A-64A4-400D-9C3A-AA26F5DA2BC7}" type="parTrans" cxnId="{55939D51-7989-42AD-9473-1C750846B2A0}">
      <dgm:prSet/>
      <dgm:spPr/>
      <dgm:t>
        <a:bodyPr/>
        <a:lstStyle/>
        <a:p>
          <a:endParaRPr lang="en-US"/>
        </a:p>
      </dgm:t>
    </dgm:pt>
    <dgm:pt modelId="{8993468D-4B49-42D2-8B21-D5F30AD7F072}" type="sibTrans" cxnId="{55939D51-7989-42AD-9473-1C750846B2A0}">
      <dgm:prSet/>
      <dgm:spPr/>
      <dgm:t>
        <a:bodyPr/>
        <a:lstStyle/>
        <a:p>
          <a:endParaRPr lang="en-US"/>
        </a:p>
      </dgm:t>
    </dgm:pt>
    <dgm:pt modelId="{FD1C3EA9-81D0-435B-A6E7-9DFBFD8FFA4B}">
      <dgm:prSet/>
      <dgm:spPr/>
      <dgm:t>
        <a:bodyPr/>
        <a:lstStyle/>
        <a:p>
          <a:r>
            <a:rPr lang="en-US" dirty="0"/>
            <a:t>Timesheets must be signed by student, lead/supervisor and program administrator (MPP)</a:t>
          </a:r>
        </a:p>
      </dgm:t>
    </dgm:pt>
    <dgm:pt modelId="{EB5A2574-9C0C-4F52-8FBE-E106AB1218FC}" type="parTrans" cxnId="{D6E18B5B-A009-4125-99FA-C981B96637B4}">
      <dgm:prSet/>
      <dgm:spPr/>
      <dgm:t>
        <a:bodyPr/>
        <a:lstStyle/>
        <a:p>
          <a:endParaRPr lang="en-US"/>
        </a:p>
      </dgm:t>
    </dgm:pt>
    <dgm:pt modelId="{B7F538DA-5FE0-48D1-9007-987F77893F8B}" type="sibTrans" cxnId="{D6E18B5B-A009-4125-99FA-C981B96637B4}">
      <dgm:prSet/>
      <dgm:spPr/>
      <dgm:t>
        <a:bodyPr/>
        <a:lstStyle/>
        <a:p>
          <a:endParaRPr lang="en-US"/>
        </a:p>
      </dgm:t>
    </dgm:pt>
    <dgm:pt modelId="{09B29815-7C8A-4A6E-A744-90C88E4A6528}">
      <dgm:prSet/>
      <dgm:spPr/>
      <dgm:t>
        <a:bodyPr/>
        <a:lstStyle/>
        <a:p>
          <a:r>
            <a:rPr lang="en-US" dirty="0"/>
            <a:t>Falsified timesheets are subject to termination and disciplinary action by Office of Student Conduct and Ethical Development</a:t>
          </a:r>
        </a:p>
      </dgm:t>
    </dgm:pt>
    <dgm:pt modelId="{33D0B154-58E2-4CF2-9737-E15AE6927AA0}" type="parTrans" cxnId="{60A8ABCD-9E70-476F-AD94-08DF50D246AD}">
      <dgm:prSet/>
      <dgm:spPr/>
      <dgm:t>
        <a:bodyPr/>
        <a:lstStyle/>
        <a:p>
          <a:endParaRPr lang="en-US"/>
        </a:p>
      </dgm:t>
    </dgm:pt>
    <dgm:pt modelId="{23B1F5A5-4475-40C9-9339-637307C2BFF2}" type="sibTrans" cxnId="{60A8ABCD-9E70-476F-AD94-08DF50D246AD}">
      <dgm:prSet/>
      <dgm:spPr/>
      <dgm:t>
        <a:bodyPr/>
        <a:lstStyle/>
        <a:p>
          <a:endParaRPr lang="en-US"/>
        </a:p>
      </dgm:t>
    </dgm:pt>
    <dgm:pt modelId="{885CBA07-D14E-4CB7-9A45-BEBC1661F11B}">
      <dgm:prSet/>
      <dgm:spPr/>
      <dgm:t>
        <a:bodyPr/>
        <a:lstStyle/>
        <a:p>
          <a:r>
            <a:rPr lang="en-US" b="1"/>
            <a:t>TURN IN TIMESHEETS BY POSTED DEADLINE -  NO LATE TIME SHEETS WILL BE ACCEPTED – DEPARTMENT WILL BE RESPONSIBLE FOR PAYING THE STUDENT 100% OF THEIR WAGES</a:t>
          </a:r>
          <a:endParaRPr lang="en-US"/>
        </a:p>
      </dgm:t>
    </dgm:pt>
    <dgm:pt modelId="{07FC0397-316F-439F-A3AE-D13857536D96}" type="parTrans" cxnId="{A198898D-674B-490A-BB43-061B2F4BE5C4}">
      <dgm:prSet/>
      <dgm:spPr/>
      <dgm:t>
        <a:bodyPr/>
        <a:lstStyle/>
        <a:p>
          <a:endParaRPr lang="en-US"/>
        </a:p>
      </dgm:t>
    </dgm:pt>
    <dgm:pt modelId="{D3ED7622-A6C7-4939-9FD0-1253B196104B}" type="sibTrans" cxnId="{A198898D-674B-490A-BB43-061B2F4BE5C4}">
      <dgm:prSet/>
      <dgm:spPr/>
      <dgm:t>
        <a:bodyPr/>
        <a:lstStyle/>
        <a:p>
          <a:endParaRPr lang="en-US"/>
        </a:p>
      </dgm:t>
    </dgm:pt>
    <dgm:pt modelId="{CD457279-D3C9-4A83-BB94-A168EC76B43A}" type="pres">
      <dgm:prSet presAssocID="{C9BA6436-1BC3-43C2-B444-4D2BCCF50FB6}" presName="diagram" presStyleCnt="0">
        <dgm:presLayoutVars>
          <dgm:dir/>
          <dgm:resizeHandles val="exact"/>
        </dgm:presLayoutVars>
      </dgm:prSet>
      <dgm:spPr/>
    </dgm:pt>
    <dgm:pt modelId="{AE122D27-27EA-4497-B359-4688A3D1BC2F}" type="pres">
      <dgm:prSet presAssocID="{1C529E3F-6482-46CA-AA8E-73A925325573}" presName="node" presStyleLbl="node1" presStyleIdx="0" presStyleCnt="8">
        <dgm:presLayoutVars>
          <dgm:bulletEnabled val="1"/>
        </dgm:presLayoutVars>
      </dgm:prSet>
      <dgm:spPr/>
    </dgm:pt>
    <dgm:pt modelId="{610FBDE7-A7DF-4AA3-B514-F589A61C9219}" type="pres">
      <dgm:prSet presAssocID="{6FADC727-51BF-47E7-AA51-43D88B774EDC}" presName="sibTrans" presStyleCnt="0"/>
      <dgm:spPr/>
    </dgm:pt>
    <dgm:pt modelId="{6E9FF054-9F88-40E2-BF8B-584FFF35C3F0}" type="pres">
      <dgm:prSet presAssocID="{21865902-E216-4680-A4CB-C219B2DB4648}" presName="node" presStyleLbl="node1" presStyleIdx="1" presStyleCnt="8">
        <dgm:presLayoutVars>
          <dgm:bulletEnabled val="1"/>
        </dgm:presLayoutVars>
      </dgm:prSet>
      <dgm:spPr/>
    </dgm:pt>
    <dgm:pt modelId="{2E19D995-E82D-4D37-8EEF-0E0A362015B1}" type="pres">
      <dgm:prSet presAssocID="{94EBF93E-621B-4FA6-9571-78584C62CD09}" presName="sibTrans" presStyleCnt="0"/>
      <dgm:spPr/>
    </dgm:pt>
    <dgm:pt modelId="{3EB5A48A-F549-4423-B313-D16CB2D93877}" type="pres">
      <dgm:prSet presAssocID="{F02824DD-46F4-418D-B8A1-ABFC20DA7891}" presName="node" presStyleLbl="node1" presStyleIdx="2" presStyleCnt="8">
        <dgm:presLayoutVars>
          <dgm:bulletEnabled val="1"/>
        </dgm:presLayoutVars>
      </dgm:prSet>
      <dgm:spPr/>
    </dgm:pt>
    <dgm:pt modelId="{D8435BB1-77E6-4260-A6BD-509A35ABC80C}" type="pres">
      <dgm:prSet presAssocID="{710356E2-332E-49CD-ACEC-FDF8A83B27E4}" presName="sibTrans" presStyleCnt="0"/>
      <dgm:spPr/>
    </dgm:pt>
    <dgm:pt modelId="{1808FFCA-F105-4D64-9D17-7CE4B5B54F42}" type="pres">
      <dgm:prSet presAssocID="{7981D004-5D9A-40A8-92AB-5DB09447AB72}" presName="node" presStyleLbl="node1" presStyleIdx="3" presStyleCnt="8">
        <dgm:presLayoutVars>
          <dgm:bulletEnabled val="1"/>
        </dgm:presLayoutVars>
      </dgm:prSet>
      <dgm:spPr/>
    </dgm:pt>
    <dgm:pt modelId="{35AACD64-DE67-4CBD-BF6E-6F09369516E5}" type="pres">
      <dgm:prSet presAssocID="{06E8F523-DF13-4399-8434-4061A9FABAC8}" presName="sibTrans" presStyleCnt="0"/>
      <dgm:spPr/>
    </dgm:pt>
    <dgm:pt modelId="{21857084-8902-4636-96AE-F040EB42B527}" type="pres">
      <dgm:prSet presAssocID="{B6FE9974-1F38-4E91-8139-BA21D7CA1893}" presName="node" presStyleLbl="node1" presStyleIdx="4" presStyleCnt="8">
        <dgm:presLayoutVars>
          <dgm:bulletEnabled val="1"/>
        </dgm:presLayoutVars>
      </dgm:prSet>
      <dgm:spPr/>
    </dgm:pt>
    <dgm:pt modelId="{6CEE210F-FF05-416F-9180-E0356542A875}" type="pres">
      <dgm:prSet presAssocID="{4ABA739C-EC02-4C1C-99CD-CDE4CE4E70C1}" presName="sibTrans" presStyleCnt="0"/>
      <dgm:spPr/>
    </dgm:pt>
    <dgm:pt modelId="{9D9F61FF-AA58-4339-93C7-F3E0DD081760}" type="pres">
      <dgm:prSet presAssocID="{FD1C3EA9-81D0-435B-A6E7-9DFBFD8FFA4B}" presName="node" presStyleLbl="node1" presStyleIdx="5" presStyleCnt="8">
        <dgm:presLayoutVars>
          <dgm:bulletEnabled val="1"/>
        </dgm:presLayoutVars>
      </dgm:prSet>
      <dgm:spPr/>
    </dgm:pt>
    <dgm:pt modelId="{F7FD0585-9247-4944-85D6-F330A2848786}" type="pres">
      <dgm:prSet presAssocID="{B7F538DA-5FE0-48D1-9007-987F77893F8B}" presName="sibTrans" presStyleCnt="0"/>
      <dgm:spPr/>
    </dgm:pt>
    <dgm:pt modelId="{45EECA3F-1677-4C91-A5A4-3BA821C7D242}" type="pres">
      <dgm:prSet presAssocID="{09B29815-7C8A-4A6E-A744-90C88E4A6528}" presName="node" presStyleLbl="node1" presStyleIdx="6" presStyleCnt="8">
        <dgm:presLayoutVars>
          <dgm:bulletEnabled val="1"/>
        </dgm:presLayoutVars>
      </dgm:prSet>
      <dgm:spPr/>
    </dgm:pt>
    <dgm:pt modelId="{2EE970CF-4882-4A6E-A96C-C3B3C9AF213E}" type="pres">
      <dgm:prSet presAssocID="{23B1F5A5-4475-40C9-9339-637307C2BFF2}" presName="sibTrans" presStyleCnt="0"/>
      <dgm:spPr/>
    </dgm:pt>
    <dgm:pt modelId="{676CCC57-0214-422E-846D-9E64828A1050}" type="pres">
      <dgm:prSet presAssocID="{885CBA07-D14E-4CB7-9A45-BEBC1661F11B}" presName="node" presStyleLbl="node1" presStyleIdx="7" presStyleCnt="8">
        <dgm:presLayoutVars>
          <dgm:bulletEnabled val="1"/>
        </dgm:presLayoutVars>
      </dgm:prSet>
      <dgm:spPr/>
    </dgm:pt>
  </dgm:ptLst>
  <dgm:cxnLst>
    <dgm:cxn modelId="{B3CD121B-4145-43A7-AD00-A2DED8B01411}" srcId="{C9BA6436-1BC3-43C2-B444-4D2BCCF50FB6}" destId="{21865902-E216-4680-A4CB-C219B2DB4648}" srcOrd="1" destOrd="0" parTransId="{7CC9533D-E5E0-43D0-B0BF-698911C36BE6}" sibTransId="{94EBF93E-621B-4FA6-9571-78584C62CD09}"/>
    <dgm:cxn modelId="{FA093A3E-612B-4A39-B0C7-20C116E1652A}" type="presOf" srcId="{1C529E3F-6482-46CA-AA8E-73A925325573}" destId="{AE122D27-27EA-4497-B359-4688A3D1BC2F}" srcOrd="0" destOrd="0" presId="urn:microsoft.com/office/officeart/2005/8/layout/default"/>
    <dgm:cxn modelId="{D6E18B5B-A009-4125-99FA-C981B96637B4}" srcId="{C9BA6436-1BC3-43C2-B444-4D2BCCF50FB6}" destId="{FD1C3EA9-81D0-435B-A6E7-9DFBFD8FFA4B}" srcOrd="5" destOrd="0" parTransId="{EB5A2574-9C0C-4F52-8FBE-E106AB1218FC}" sibTransId="{B7F538DA-5FE0-48D1-9007-987F77893F8B}"/>
    <dgm:cxn modelId="{55939D51-7989-42AD-9473-1C750846B2A0}" srcId="{B6FE9974-1F38-4E91-8139-BA21D7CA1893}" destId="{29CEDBBD-E3E9-4187-84B3-CF1A00FC93E1}" srcOrd="0" destOrd="0" parTransId="{10C5A60A-64A4-400D-9C3A-AA26F5DA2BC7}" sibTransId="{8993468D-4B49-42D2-8B21-D5F30AD7F072}"/>
    <dgm:cxn modelId="{A198898D-674B-490A-BB43-061B2F4BE5C4}" srcId="{C9BA6436-1BC3-43C2-B444-4D2BCCF50FB6}" destId="{885CBA07-D14E-4CB7-9A45-BEBC1661F11B}" srcOrd="7" destOrd="0" parTransId="{07FC0397-316F-439F-A3AE-D13857536D96}" sibTransId="{D3ED7622-A6C7-4939-9FD0-1253B196104B}"/>
    <dgm:cxn modelId="{3E35EEA5-9A99-4604-AAA5-2A628D7440A5}" srcId="{C9BA6436-1BC3-43C2-B444-4D2BCCF50FB6}" destId="{B6FE9974-1F38-4E91-8139-BA21D7CA1893}" srcOrd="4" destOrd="0" parTransId="{5F6BC0D0-21F2-4745-91B1-922D29E31A99}" sibTransId="{4ABA739C-EC02-4C1C-99CD-CDE4CE4E70C1}"/>
    <dgm:cxn modelId="{E74F3BAB-5992-4426-8627-E04A655AA5C3}" srcId="{C9BA6436-1BC3-43C2-B444-4D2BCCF50FB6}" destId="{1C529E3F-6482-46CA-AA8E-73A925325573}" srcOrd="0" destOrd="0" parTransId="{BCCD91B9-7812-4F9B-A555-56F5D7F2CC12}" sibTransId="{6FADC727-51BF-47E7-AA51-43D88B774EDC}"/>
    <dgm:cxn modelId="{5390ECAF-C646-43A2-922E-3B777487F2D6}" type="presOf" srcId="{885CBA07-D14E-4CB7-9A45-BEBC1661F11B}" destId="{676CCC57-0214-422E-846D-9E64828A1050}" srcOrd="0" destOrd="0" presId="urn:microsoft.com/office/officeart/2005/8/layout/default"/>
    <dgm:cxn modelId="{595C67B2-6A5D-4AFD-BA64-054BD72E67EB}" srcId="{C9BA6436-1BC3-43C2-B444-4D2BCCF50FB6}" destId="{7981D004-5D9A-40A8-92AB-5DB09447AB72}" srcOrd="3" destOrd="0" parTransId="{8CE7C4AB-E60C-4E05-9E6E-94039ACAA3BD}" sibTransId="{06E8F523-DF13-4399-8434-4061A9FABAC8}"/>
    <dgm:cxn modelId="{D4FF02B8-663A-4C28-9386-27354829DD32}" srcId="{C9BA6436-1BC3-43C2-B444-4D2BCCF50FB6}" destId="{F02824DD-46F4-418D-B8A1-ABFC20DA7891}" srcOrd="2" destOrd="0" parTransId="{38BFE3E2-8A80-4583-9D6A-19026F027D31}" sibTransId="{710356E2-332E-49CD-ACEC-FDF8A83B27E4}"/>
    <dgm:cxn modelId="{9AF802CA-D143-4F31-89A6-8D85324024B7}" type="presOf" srcId="{FD1C3EA9-81D0-435B-A6E7-9DFBFD8FFA4B}" destId="{9D9F61FF-AA58-4339-93C7-F3E0DD081760}" srcOrd="0" destOrd="0" presId="urn:microsoft.com/office/officeart/2005/8/layout/default"/>
    <dgm:cxn modelId="{8BA89CCD-04AF-4426-B977-100D76317680}" type="presOf" srcId="{B6FE9974-1F38-4E91-8139-BA21D7CA1893}" destId="{21857084-8902-4636-96AE-F040EB42B527}" srcOrd="0" destOrd="0" presId="urn:microsoft.com/office/officeart/2005/8/layout/default"/>
    <dgm:cxn modelId="{60A8ABCD-9E70-476F-AD94-08DF50D246AD}" srcId="{C9BA6436-1BC3-43C2-B444-4D2BCCF50FB6}" destId="{09B29815-7C8A-4A6E-A744-90C88E4A6528}" srcOrd="6" destOrd="0" parTransId="{33D0B154-58E2-4CF2-9737-E15AE6927AA0}" sibTransId="{23B1F5A5-4475-40C9-9339-637307C2BFF2}"/>
    <dgm:cxn modelId="{A78D35D1-BE6B-4DCF-A171-16D1BA277599}" type="presOf" srcId="{21865902-E216-4680-A4CB-C219B2DB4648}" destId="{6E9FF054-9F88-40E2-BF8B-584FFF35C3F0}" srcOrd="0" destOrd="0" presId="urn:microsoft.com/office/officeart/2005/8/layout/default"/>
    <dgm:cxn modelId="{EFC239D2-A60B-4101-B7DC-88D99B167F72}" type="presOf" srcId="{29CEDBBD-E3E9-4187-84B3-CF1A00FC93E1}" destId="{21857084-8902-4636-96AE-F040EB42B527}" srcOrd="0" destOrd="1" presId="urn:microsoft.com/office/officeart/2005/8/layout/default"/>
    <dgm:cxn modelId="{A53EFDDC-2F5D-49D2-BDC1-3AB71EE31D06}" type="presOf" srcId="{C9BA6436-1BC3-43C2-B444-4D2BCCF50FB6}" destId="{CD457279-D3C9-4A83-BB94-A168EC76B43A}" srcOrd="0" destOrd="0" presId="urn:microsoft.com/office/officeart/2005/8/layout/default"/>
    <dgm:cxn modelId="{C870AFE8-0BAF-4F6F-A9C7-3975F42B9107}" type="presOf" srcId="{7981D004-5D9A-40A8-92AB-5DB09447AB72}" destId="{1808FFCA-F105-4D64-9D17-7CE4B5B54F42}" srcOrd="0" destOrd="0" presId="urn:microsoft.com/office/officeart/2005/8/layout/default"/>
    <dgm:cxn modelId="{0BB547F5-9501-4A9B-8FA3-DED95D107354}" type="presOf" srcId="{09B29815-7C8A-4A6E-A744-90C88E4A6528}" destId="{45EECA3F-1677-4C91-A5A4-3BA821C7D242}" srcOrd="0" destOrd="0" presId="urn:microsoft.com/office/officeart/2005/8/layout/default"/>
    <dgm:cxn modelId="{44B857F7-789C-4962-9F36-3D883709F9BF}" type="presOf" srcId="{F02824DD-46F4-418D-B8A1-ABFC20DA7891}" destId="{3EB5A48A-F549-4423-B313-D16CB2D93877}" srcOrd="0" destOrd="0" presId="urn:microsoft.com/office/officeart/2005/8/layout/default"/>
    <dgm:cxn modelId="{1D92D81D-D109-46BF-B866-554C8DAA9138}" type="presParOf" srcId="{CD457279-D3C9-4A83-BB94-A168EC76B43A}" destId="{AE122D27-27EA-4497-B359-4688A3D1BC2F}" srcOrd="0" destOrd="0" presId="urn:microsoft.com/office/officeart/2005/8/layout/default"/>
    <dgm:cxn modelId="{7BB4958E-1F47-48B4-BECF-0A4638CB781B}" type="presParOf" srcId="{CD457279-D3C9-4A83-BB94-A168EC76B43A}" destId="{610FBDE7-A7DF-4AA3-B514-F589A61C9219}" srcOrd="1" destOrd="0" presId="urn:microsoft.com/office/officeart/2005/8/layout/default"/>
    <dgm:cxn modelId="{5B17FD67-C48A-4A7A-B3DC-6203D572DB5C}" type="presParOf" srcId="{CD457279-D3C9-4A83-BB94-A168EC76B43A}" destId="{6E9FF054-9F88-40E2-BF8B-584FFF35C3F0}" srcOrd="2" destOrd="0" presId="urn:microsoft.com/office/officeart/2005/8/layout/default"/>
    <dgm:cxn modelId="{61FC8533-343F-4549-8BB6-E7FDE41A67FF}" type="presParOf" srcId="{CD457279-D3C9-4A83-BB94-A168EC76B43A}" destId="{2E19D995-E82D-4D37-8EEF-0E0A362015B1}" srcOrd="3" destOrd="0" presId="urn:microsoft.com/office/officeart/2005/8/layout/default"/>
    <dgm:cxn modelId="{22BCB030-44AB-42DD-B6E2-2E0E224F4A90}" type="presParOf" srcId="{CD457279-D3C9-4A83-BB94-A168EC76B43A}" destId="{3EB5A48A-F549-4423-B313-D16CB2D93877}" srcOrd="4" destOrd="0" presId="urn:microsoft.com/office/officeart/2005/8/layout/default"/>
    <dgm:cxn modelId="{823AD65A-B7F9-41B4-8B2D-49E7FB2E0789}" type="presParOf" srcId="{CD457279-D3C9-4A83-BB94-A168EC76B43A}" destId="{D8435BB1-77E6-4260-A6BD-509A35ABC80C}" srcOrd="5" destOrd="0" presId="urn:microsoft.com/office/officeart/2005/8/layout/default"/>
    <dgm:cxn modelId="{B880EE67-F323-47BE-85B4-965A112BE92E}" type="presParOf" srcId="{CD457279-D3C9-4A83-BB94-A168EC76B43A}" destId="{1808FFCA-F105-4D64-9D17-7CE4B5B54F42}" srcOrd="6" destOrd="0" presId="urn:microsoft.com/office/officeart/2005/8/layout/default"/>
    <dgm:cxn modelId="{99716C78-77F9-4350-BE19-2857B922EE4D}" type="presParOf" srcId="{CD457279-D3C9-4A83-BB94-A168EC76B43A}" destId="{35AACD64-DE67-4CBD-BF6E-6F09369516E5}" srcOrd="7" destOrd="0" presId="urn:microsoft.com/office/officeart/2005/8/layout/default"/>
    <dgm:cxn modelId="{1ADC7922-0882-4A10-B3E9-AF613FBD85FC}" type="presParOf" srcId="{CD457279-D3C9-4A83-BB94-A168EC76B43A}" destId="{21857084-8902-4636-96AE-F040EB42B527}" srcOrd="8" destOrd="0" presId="urn:microsoft.com/office/officeart/2005/8/layout/default"/>
    <dgm:cxn modelId="{94C756F3-FC5C-47AB-A621-E66F2D14F874}" type="presParOf" srcId="{CD457279-D3C9-4A83-BB94-A168EC76B43A}" destId="{6CEE210F-FF05-416F-9180-E0356542A875}" srcOrd="9" destOrd="0" presId="urn:microsoft.com/office/officeart/2005/8/layout/default"/>
    <dgm:cxn modelId="{02607201-68B4-40F9-8146-1B262DC99FFA}" type="presParOf" srcId="{CD457279-D3C9-4A83-BB94-A168EC76B43A}" destId="{9D9F61FF-AA58-4339-93C7-F3E0DD081760}" srcOrd="10" destOrd="0" presId="urn:microsoft.com/office/officeart/2005/8/layout/default"/>
    <dgm:cxn modelId="{9218DBDA-24E5-4AE3-A373-C2E71420F244}" type="presParOf" srcId="{CD457279-D3C9-4A83-BB94-A168EC76B43A}" destId="{F7FD0585-9247-4944-85D6-F330A2848786}" srcOrd="11" destOrd="0" presId="urn:microsoft.com/office/officeart/2005/8/layout/default"/>
    <dgm:cxn modelId="{3080EEEB-8429-483F-8F88-0B6235C2C20B}" type="presParOf" srcId="{CD457279-D3C9-4A83-BB94-A168EC76B43A}" destId="{45EECA3F-1677-4C91-A5A4-3BA821C7D242}" srcOrd="12" destOrd="0" presId="urn:microsoft.com/office/officeart/2005/8/layout/default"/>
    <dgm:cxn modelId="{EEADB5D9-C40B-488D-BA90-0A4E6B3E01A9}" type="presParOf" srcId="{CD457279-D3C9-4A83-BB94-A168EC76B43A}" destId="{2EE970CF-4882-4A6E-A96C-C3B3C9AF213E}" srcOrd="13" destOrd="0" presId="urn:microsoft.com/office/officeart/2005/8/layout/default"/>
    <dgm:cxn modelId="{B1FC2BD5-38B7-4653-B157-24F008CC1D76}" type="presParOf" srcId="{CD457279-D3C9-4A83-BB94-A168EC76B43A}" destId="{676CCC57-0214-422E-846D-9E64828A10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7AA5-D95D-4B32-95A1-2F2407C58C14}">
      <dsp:nvSpPr>
        <dsp:cNvPr id="0" name=""/>
        <dsp:cNvSpPr/>
      </dsp:nvSpPr>
      <dsp:spPr>
        <a:xfrm>
          <a:off x="0" y="569657"/>
          <a:ext cx="4695825" cy="4446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Eligibility Requirements</a:t>
          </a:r>
        </a:p>
      </dsp:txBody>
      <dsp:txXfrm>
        <a:off x="21704" y="591361"/>
        <a:ext cx="4652417" cy="401192"/>
      </dsp:txXfrm>
    </dsp:sp>
    <dsp:sp modelId="{C75C1B29-990E-4084-807C-F9FF202506B5}">
      <dsp:nvSpPr>
        <dsp:cNvPr id="0" name=""/>
        <dsp:cNvSpPr/>
      </dsp:nvSpPr>
      <dsp:spPr>
        <a:xfrm>
          <a:off x="0" y="1068977"/>
          <a:ext cx="4695825" cy="4446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Summer &amp; Fall Employment</a:t>
          </a:r>
        </a:p>
      </dsp:txBody>
      <dsp:txXfrm>
        <a:off x="21704" y="1090681"/>
        <a:ext cx="4652417" cy="401192"/>
      </dsp:txXfrm>
    </dsp:sp>
    <dsp:sp modelId="{5F8191A0-20F9-4D89-9973-24C634AF531C}">
      <dsp:nvSpPr>
        <dsp:cNvPr id="0" name=""/>
        <dsp:cNvSpPr/>
      </dsp:nvSpPr>
      <dsp:spPr>
        <a:xfrm>
          <a:off x="0" y="1568297"/>
          <a:ext cx="4695825" cy="4446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Job Codes:  Bridge vs. Non-Bridge</a:t>
          </a:r>
        </a:p>
      </dsp:txBody>
      <dsp:txXfrm>
        <a:off x="21704" y="1590001"/>
        <a:ext cx="4652417" cy="401192"/>
      </dsp:txXfrm>
    </dsp:sp>
    <dsp:sp modelId="{861E3F10-741C-49A5-9340-64D0ACCD61C8}">
      <dsp:nvSpPr>
        <dsp:cNvPr id="0" name=""/>
        <dsp:cNvSpPr/>
      </dsp:nvSpPr>
      <dsp:spPr>
        <a:xfrm>
          <a:off x="0" y="2067617"/>
          <a:ext cx="4695825" cy="4446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FWS Hiring Instructions &amp; Forms (online)</a:t>
          </a:r>
        </a:p>
      </dsp:txBody>
      <dsp:txXfrm>
        <a:off x="21704" y="2089321"/>
        <a:ext cx="4652417" cy="401192"/>
      </dsp:txXfrm>
    </dsp:sp>
    <dsp:sp modelId="{F1B75DFF-43FA-4945-A292-C5C3C201CEE2}">
      <dsp:nvSpPr>
        <dsp:cNvPr id="0" name=""/>
        <dsp:cNvSpPr/>
      </dsp:nvSpPr>
      <dsp:spPr>
        <a:xfrm>
          <a:off x="0" y="2566937"/>
          <a:ext cx="4695825" cy="444600"/>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Background Check</a:t>
          </a:r>
        </a:p>
      </dsp:txBody>
      <dsp:txXfrm>
        <a:off x="21704" y="2588641"/>
        <a:ext cx="4652417" cy="401192"/>
      </dsp:txXfrm>
    </dsp:sp>
    <dsp:sp modelId="{131BA7ED-6B2D-448B-BF88-355BDCF63458}">
      <dsp:nvSpPr>
        <dsp:cNvPr id="0" name=""/>
        <dsp:cNvSpPr/>
      </dsp:nvSpPr>
      <dsp:spPr>
        <a:xfrm>
          <a:off x="0" y="3066257"/>
          <a:ext cx="4695825" cy="4446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Job Postings </a:t>
          </a:r>
        </a:p>
      </dsp:txBody>
      <dsp:txXfrm>
        <a:off x="21704" y="3087961"/>
        <a:ext cx="4652417" cy="401192"/>
      </dsp:txXfrm>
    </dsp:sp>
    <dsp:sp modelId="{B188EF1F-3A6A-4D25-84DF-8E6973551BF4}">
      <dsp:nvSpPr>
        <dsp:cNvPr id="0" name=""/>
        <dsp:cNvSpPr/>
      </dsp:nvSpPr>
      <dsp:spPr>
        <a:xfrm>
          <a:off x="0" y="3565577"/>
          <a:ext cx="4695825" cy="4446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Placement &amp; Deadlines</a:t>
          </a:r>
        </a:p>
      </dsp:txBody>
      <dsp:txXfrm>
        <a:off x="21704" y="3587281"/>
        <a:ext cx="4652417" cy="401192"/>
      </dsp:txXfrm>
    </dsp:sp>
    <dsp:sp modelId="{0A957084-F716-496B-83A6-A493E853EB23}">
      <dsp:nvSpPr>
        <dsp:cNvPr id="0" name=""/>
        <dsp:cNvSpPr/>
      </dsp:nvSpPr>
      <dsp:spPr>
        <a:xfrm>
          <a:off x="0" y="4064897"/>
          <a:ext cx="4695825" cy="4446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Time Reporting</a:t>
          </a:r>
        </a:p>
      </dsp:txBody>
      <dsp:txXfrm>
        <a:off x="21704" y="4086601"/>
        <a:ext cx="4652417" cy="401192"/>
      </dsp:txXfrm>
    </dsp:sp>
    <dsp:sp modelId="{7726283F-E276-4D43-BC69-16757CBD9D5F}">
      <dsp:nvSpPr>
        <dsp:cNvPr id="0" name=""/>
        <dsp:cNvSpPr/>
      </dsp:nvSpPr>
      <dsp:spPr>
        <a:xfrm>
          <a:off x="0" y="4564217"/>
          <a:ext cx="4695825" cy="4446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Termination/Separation</a:t>
          </a:r>
        </a:p>
      </dsp:txBody>
      <dsp:txXfrm>
        <a:off x="21704" y="4585921"/>
        <a:ext cx="4652417"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9A07-2F80-4AE6-B9B7-C27EDEDA3161}">
      <dsp:nvSpPr>
        <dsp:cNvPr id="0" name=""/>
        <dsp:cNvSpPr/>
      </dsp:nvSpPr>
      <dsp:spPr>
        <a:xfrm>
          <a:off x="0" y="149450"/>
          <a:ext cx="2538431" cy="1523058"/>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Enrolled at least half-time </a:t>
          </a:r>
        </a:p>
        <a:p>
          <a:pPr marL="114300" lvl="1" indent="-114300" algn="l" defTabSz="622300">
            <a:lnSpc>
              <a:spcPct val="90000"/>
            </a:lnSpc>
            <a:spcBef>
              <a:spcPct val="0"/>
            </a:spcBef>
            <a:spcAft>
              <a:spcPct val="15000"/>
            </a:spcAft>
            <a:buChar char="•"/>
          </a:pPr>
          <a:r>
            <a:rPr lang="en-US" sz="1400" kern="1200"/>
            <a:t>Undergraduate = 6 units</a:t>
          </a:r>
        </a:p>
        <a:p>
          <a:pPr marL="114300" lvl="1" indent="-114300" algn="l" defTabSz="622300">
            <a:lnSpc>
              <a:spcPct val="90000"/>
            </a:lnSpc>
            <a:spcBef>
              <a:spcPct val="0"/>
            </a:spcBef>
            <a:spcAft>
              <a:spcPct val="15000"/>
            </a:spcAft>
            <a:buChar char="•"/>
          </a:pPr>
          <a:r>
            <a:rPr lang="en-US" sz="1400" kern="1200"/>
            <a:t>Graduate = 3 units of graduate level coursework</a:t>
          </a:r>
        </a:p>
      </dsp:txBody>
      <dsp:txXfrm>
        <a:off x="0" y="149450"/>
        <a:ext cx="2538431" cy="1523058"/>
      </dsp:txXfrm>
    </dsp:sp>
    <dsp:sp modelId="{FEA8A3A7-2344-451D-AE1C-38D49146108B}">
      <dsp:nvSpPr>
        <dsp:cNvPr id="0" name=""/>
        <dsp:cNvSpPr/>
      </dsp:nvSpPr>
      <dsp:spPr>
        <a:xfrm>
          <a:off x="2792274" y="149450"/>
          <a:ext cx="2538431" cy="1523058"/>
        </a:xfrm>
        <a:prstGeom prst="rect">
          <a:avLst/>
        </a:prstGeom>
        <a:gradFill rotWithShape="0">
          <a:gsLst>
            <a:gs pos="0">
              <a:schemeClr val="accent2">
                <a:hueOff val="-924018"/>
                <a:satOff val="-321"/>
                <a:lumOff val="118"/>
                <a:alphaOff val="0"/>
                <a:tint val="94000"/>
                <a:satMod val="103000"/>
                <a:lumMod val="102000"/>
              </a:schemeClr>
            </a:gs>
            <a:gs pos="50000">
              <a:schemeClr val="accent2">
                <a:hueOff val="-924018"/>
                <a:satOff val="-321"/>
                <a:lumOff val="118"/>
                <a:alphaOff val="0"/>
                <a:shade val="100000"/>
                <a:satMod val="110000"/>
                <a:lumMod val="100000"/>
              </a:schemeClr>
            </a:gs>
            <a:gs pos="100000">
              <a:schemeClr val="accent2">
                <a:hueOff val="-924018"/>
                <a:satOff val="-321"/>
                <a:lumOff val="11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Maintain Satisfactory Academic Progress </a:t>
          </a:r>
        </a:p>
      </dsp:txBody>
      <dsp:txXfrm>
        <a:off x="2792274" y="149450"/>
        <a:ext cx="2538431" cy="1523058"/>
      </dsp:txXfrm>
    </dsp:sp>
    <dsp:sp modelId="{B2C3445B-326E-4697-9FD5-5665A027987F}">
      <dsp:nvSpPr>
        <dsp:cNvPr id="0" name=""/>
        <dsp:cNvSpPr/>
      </dsp:nvSpPr>
      <dsp:spPr>
        <a:xfrm>
          <a:off x="5584549" y="149450"/>
          <a:ext cx="2538431" cy="1523058"/>
        </a:xfrm>
        <a:prstGeom prst="rect">
          <a:avLst/>
        </a:prstGeom>
        <a:gradFill rotWithShape="0">
          <a:gsLst>
            <a:gs pos="0">
              <a:schemeClr val="accent2">
                <a:hueOff val="-1848036"/>
                <a:satOff val="-641"/>
                <a:lumOff val="235"/>
                <a:alphaOff val="0"/>
                <a:tint val="94000"/>
                <a:satMod val="103000"/>
                <a:lumMod val="102000"/>
              </a:schemeClr>
            </a:gs>
            <a:gs pos="50000">
              <a:schemeClr val="accent2">
                <a:hueOff val="-1848036"/>
                <a:satOff val="-641"/>
                <a:lumOff val="235"/>
                <a:alphaOff val="0"/>
                <a:shade val="100000"/>
                <a:satMod val="110000"/>
                <a:lumMod val="100000"/>
              </a:schemeClr>
            </a:gs>
            <a:gs pos="100000">
              <a:schemeClr val="accent2">
                <a:hueOff val="-1848036"/>
                <a:satOff val="-641"/>
                <a:lumOff val="23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Demonstrate Financial Need</a:t>
          </a:r>
        </a:p>
      </dsp:txBody>
      <dsp:txXfrm>
        <a:off x="5584549" y="149450"/>
        <a:ext cx="2538431" cy="1523058"/>
      </dsp:txXfrm>
    </dsp:sp>
    <dsp:sp modelId="{238FBFB6-74F0-4E27-8EAB-4EA9801BEFD9}">
      <dsp:nvSpPr>
        <dsp:cNvPr id="0" name=""/>
        <dsp:cNvSpPr/>
      </dsp:nvSpPr>
      <dsp:spPr>
        <a:xfrm>
          <a:off x="0" y="1926353"/>
          <a:ext cx="2538431" cy="1523058"/>
        </a:xfrm>
        <a:prstGeom prst="rect">
          <a:avLst/>
        </a:prstGeom>
        <a:gradFill rotWithShape="0">
          <a:gsLst>
            <a:gs pos="0">
              <a:schemeClr val="accent2">
                <a:hueOff val="-2772055"/>
                <a:satOff val="-962"/>
                <a:lumOff val="353"/>
                <a:alphaOff val="0"/>
                <a:tint val="94000"/>
                <a:satMod val="103000"/>
                <a:lumMod val="102000"/>
              </a:schemeClr>
            </a:gs>
            <a:gs pos="50000">
              <a:schemeClr val="accent2">
                <a:hueOff val="-2772055"/>
                <a:satOff val="-962"/>
                <a:lumOff val="353"/>
                <a:alphaOff val="0"/>
                <a:shade val="100000"/>
                <a:satMod val="110000"/>
                <a:lumMod val="100000"/>
              </a:schemeClr>
            </a:gs>
            <a:gs pos="100000">
              <a:schemeClr val="accent2">
                <a:hueOff val="-2772055"/>
                <a:satOff val="-962"/>
                <a:lumOff val="35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Awarded Federal Work-Study</a:t>
          </a:r>
        </a:p>
        <a:p>
          <a:pPr marL="114300" lvl="1" indent="-114300" algn="l" defTabSz="622300">
            <a:lnSpc>
              <a:spcPct val="90000"/>
            </a:lnSpc>
            <a:spcBef>
              <a:spcPct val="0"/>
            </a:spcBef>
            <a:spcAft>
              <a:spcPct val="15000"/>
            </a:spcAft>
            <a:buChar char="•"/>
          </a:pPr>
          <a:r>
            <a:rPr lang="en-US" sz="1400" kern="1200"/>
            <a:t>21/22 for June 2022 employment</a:t>
          </a:r>
        </a:p>
        <a:p>
          <a:pPr marL="114300" lvl="1" indent="-114300" algn="l" defTabSz="622300">
            <a:lnSpc>
              <a:spcPct val="90000"/>
            </a:lnSpc>
            <a:spcBef>
              <a:spcPct val="0"/>
            </a:spcBef>
            <a:spcAft>
              <a:spcPct val="15000"/>
            </a:spcAft>
            <a:buChar char="•"/>
          </a:pPr>
          <a:r>
            <a:rPr lang="en-US" sz="1400" kern="1200"/>
            <a:t>22/23 for July 2022 – May 2023 employment</a:t>
          </a:r>
        </a:p>
      </dsp:txBody>
      <dsp:txXfrm>
        <a:off x="0" y="1926353"/>
        <a:ext cx="2538431" cy="1523058"/>
      </dsp:txXfrm>
    </dsp:sp>
    <dsp:sp modelId="{E946C03A-0295-445F-913B-E8DC6DD79995}">
      <dsp:nvSpPr>
        <dsp:cNvPr id="0" name=""/>
        <dsp:cNvSpPr/>
      </dsp:nvSpPr>
      <dsp:spPr>
        <a:xfrm>
          <a:off x="2792274" y="1926353"/>
          <a:ext cx="2538431" cy="1523058"/>
        </a:xfrm>
        <a:prstGeom prst="rect">
          <a:avLst/>
        </a:prstGeom>
        <a:gradFill rotWithShape="0">
          <a:gsLst>
            <a:gs pos="0">
              <a:schemeClr val="accent2">
                <a:hueOff val="-3696072"/>
                <a:satOff val="-1282"/>
                <a:lumOff val="470"/>
                <a:alphaOff val="0"/>
                <a:tint val="94000"/>
                <a:satMod val="103000"/>
                <a:lumMod val="102000"/>
              </a:schemeClr>
            </a:gs>
            <a:gs pos="50000">
              <a:schemeClr val="accent2">
                <a:hueOff val="-3696072"/>
                <a:satOff val="-1282"/>
                <a:lumOff val="470"/>
                <a:alphaOff val="0"/>
                <a:shade val="100000"/>
                <a:satMod val="110000"/>
                <a:lumMod val="100000"/>
              </a:schemeClr>
            </a:gs>
            <a:gs pos="100000">
              <a:schemeClr val="accent2">
                <a:hueOff val="-3696072"/>
                <a:satOff val="-1282"/>
                <a:lumOff val="47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Eligible to work in the United States</a:t>
          </a:r>
        </a:p>
      </dsp:txBody>
      <dsp:txXfrm>
        <a:off x="2792274" y="1926353"/>
        <a:ext cx="2538431" cy="1523058"/>
      </dsp:txXfrm>
    </dsp:sp>
    <dsp:sp modelId="{5CA0C855-91E3-405D-B962-0C9DA2CE1849}">
      <dsp:nvSpPr>
        <dsp:cNvPr id="0" name=""/>
        <dsp:cNvSpPr/>
      </dsp:nvSpPr>
      <dsp:spPr>
        <a:xfrm>
          <a:off x="5584549" y="1926353"/>
          <a:ext cx="2538431" cy="1523058"/>
        </a:xfrm>
        <a:prstGeom prst="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Complete FWS tutorial</a:t>
          </a:r>
        </a:p>
      </dsp:txBody>
      <dsp:txXfrm>
        <a:off x="5584549" y="1926353"/>
        <a:ext cx="2538431" cy="1523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EB236-F327-48F7-AF26-C358FF3BFE9A}">
      <dsp:nvSpPr>
        <dsp:cNvPr id="0" name=""/>
        <dsp:cNvSpPr/>
      </dsp:nvSpPr>
      <dsp:spPr>
        <a:xfrm>
          <a:off x="226183" y="1146"/>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a:t>Adhere to</a:t>
          </a:r>
          <a:endParaRPr lang="en-US" sz="1000" kern="1200"/>
        </a:p>
        <a:p>
          <a:pPr marL="57150" lvl="1" indent="-57150" algn="l" defTabSz="355600">
            <a:lnSpc>
              <a:spcPct val="90000"/>
            </a:lnSpc>
            <a:spcBef>
              <a:spcPct val="0"/>
            </a:spcBef>
            <a:spcAft>
              <a:spcPct val="15000"/>
            </a:spcAft>
            <a:buChar char="•"/>
          </a:pPr>
          <a:r>
            <a:rPr lang="en-US" sz="800" b="1" kern="1200"/>
            <a:t>Work-Study Student Employment Policy &amp; Terms of Employment</a:t>
          </a:r>
          <a:endParaRPr lang="en-US" sz="800" kern="1200"/>
        </a:p>
        <a:p>
          <a:pPr marL="57150" lvl="1" indent="-57150" algn="l" defTabSz="355600">
            <a:lnSpc>
              <a:spcPct val="90000"/>
            </a:lnSpc>
            <a:spcBef>
              <a:spcPct val="0"/>
            </a:spcBef>
            <a:spcAft>
              <a:spcPct val="15000"/>
            </a:spcAft>
            <a:buChar char="•"/>
          </a:pPr>
          <a:r>
            <a:rPr lang="en-US" sz="800" b="1" kern="1200"/>
            <a:t>ISA Contract Letter/Description of Duties (ISA appointments only)</a:t>
          </a:r>
          <a:endParaRPr lang="en-US" sz="800" kern="1200"/>
        </a:p>
        <a:p>
          <a:pPr marL="57150" lvl="1" indent="-57150" algn="l" defTabSz="355600">
            <a:lnSpc>
              <a:spcPct val="90000"/>
            </a:lnSpc>
            <a:spcBef>
              <a:spcPct val="0"/>
            </a:spcBef>
            <a:spcAft>
              <a:spcPct val="15000"/>
            </a:spcAft>
            <a:buChar char="•"/>
          </a:pPr>
          <a:r>
            <a:rPr lang="en-US" sz="800" b="1" kern="1200"/>
            <a:t>Labor Law</a:t>
          </a:r>
          <a:endParaRPr lang="en-US" sz="800" kern="1200"/>
        </a:p>
      </dsp:txBody>
      <dsp:txXfrm>
        <a:off x="226183" y="1146"/>
        <a:ext cx="1801459" cy="1080875"/>
      </dsp:txXfrm>
    </dsp:sp>
    <dsp:sp modelId="{61E2E704-11BB-42EB-A784-B83D79DCA7D6}">
      <dsp:nvSpPr>
        <dsp:cNvPr id="0" name=""/>
        <dsp:cNvSpPr/>
      </dsp:nvSpPr>
      <dsp:spPr>
        <a:xfrm>
          <a:off x="2207789" y="1146"/>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Provide orientation on job expectations, comfort breaks, training, phone usage, etc.</a:t>
          </a:r>
          <a:endParaRPr lang="en-US" sz="1000" kern="1200"/>
        </a:p>
      </dsp:txBody>
      <dsp:txXfrm>
        <a:off x="2207789" y="1146"/>
        <a:ext cx="1801459" cy="1080875"/>
      </dsp:txXfrm>
    </dsp:sp>
    <dsp:sp modelId="{25423DB2-3755-49BC-A723-7795D8D70D3E}">
      <dsp:nvSpPr>
        <dsp:cNvPr id="0" name=""/>
        <dsp:cNvSpPr/>
      </dsp:nvSpPr>
      <dsp:spPr>
        <a:xfrm>
          <a:off x="4189394" y="1146"/>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Monitor earnings and do not exceed FWS award</a:t>
          </a:r>
          <a:endParaRPr lang="en-US" sz="1000" kern="1200"/>
        </a:p>
      </dsp:txBody>
      <dsp:txXfrm>
        <a:off x="4189394" y="1146"/>
        <a:ext cx="1801459" cy="1080875"/>
      </dsp:txXfrm>
    </dsp:sp>
    <dsp:sp modelId="{3C17BA92-DB65-4262-8192-5EC3C655F09F}">
      <dsp:nvSpPr>
        <dsp:cNvPr id="0" name=""/>
        <dsp:cNvSpPr/>
      </dsp:nvSpPr>
      <dsp:spPr>
        <a:xfrm>
          <a:off x="6171000" y="1146"/>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a:t>Do not exceed daily, weekly, monthly maximum hours</a:t>
          </a:r>
          <a:endParaRPr lang="en-US" sz="1000" kern="1200"/>
        </a:p>
        <a:p>
          <a:pPr marL="57150" lvl="1" indent="-57150" algn="l" defTabSz="355600">
            <a:lnSpc>
              <a:spcPct val="90000"/>
            </a:lnSpc>
            <a:spcBef>
              <a:spcPct val="0"/>
            </a:spcBef>
            <a:spcAft>
              <a:spcPct val="15000"/>
            </a:spcAft>
            <a:buChar char="•"/>
          </a:pPr>
          <a:r>
            <a:rPr lang="en-US" sz="800" b="1" kern="1200"/>
            <a:t>Adhere to 20 hour work week during session and breaks</a:t>
          </a:r>
          <a:endParaRPr lang="en-US" sz="800" kern="1200"/>
        </a:p>
      </dsp:txBody>
      <dsp:txXfrm>
        <a:off x="6171000" y="1146"/>
        <a:ext cx="1801459" cy="1080875"/>
      </dsp:txXfrm>
    </dsp:sp>
    <dsp:sp modelId="{5A06A3E8-DA23-4B74-A1C7-F8EFF482E4C3}">
      <dsp:nvSpPr>
        <dsp:cNvPr id="0" name=""/>
        <dsp:cNvSpPr/>
      </dsp:nvSpPr>
      <dsp:spPr>
        <a:xfrm>
          <a:off x="226183" y="1262168"/>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Student must cease working on the last day of the academic year, if they drop to less than half-time, withdrawal, or graduate</a:t>
          </a:r>
          <a:endParaRPr lang="en-US" sz="1000" kern="1200"/>
        </a:p>
      </dsp:txBody>
      <dsp:txXfrm>
        <a:off x="226183" y="1262168"/>
        <a:ext cx="1801459" cy="1080875"/>
      </dsp:txXfrm>
    </dsp:sp>
    <dsp:sp modelId="{3F1149C7-A80C-4EB8-BB2E-A3CA05D22702}">
      <dsp:nvSpPr>
        <dsp:cNvPr id="0" name=""/>
        <dsp:cNvSpPr/>
      </dsp:nvSpPr>
      <dsp:spPr>
        <a:xfrm>
          <a:off x="2207789" y="1262168"/>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a:t>Student must stop working if funding is exhausted by student or FWS program</a:t>
          </a:r>
          <a:endParaRPr lang="en-US" sz="1000" kern="1200"/>
        </a:p>
        <a:p>
          <a:pPr marL="57150" lvl="1" indent="-57150" algn="l" defTabSz="355600">
            <a:lnSpc>
              <a:spcPct val="90000"/>
            </a:lnSpc>
            <a:spcBef>
              <a:spcPct val="0"/>
            </a:spcBef>
            <a:spcAft>
              <a:spcPct val="15000"/>
            </a:spcAft>
            <a:buChar char="•"/>
          </a:pPr>
          <a:r>
            <a:rPr lang="en-US" sz="800" b="1" kern="1200"/>
            <a:t>Department may hire and pay as a Student Assistant through their department funding</a:t>
          </a:r>
          <a:endParaRPr lang="en-US" sz="800" kern="1200"/>
        </a:p>
      </dsp:txBody>
      <dsp:txXfrm>
        <a:off x="2207789" y="1262168"/>
        <a:ext cx="1801459" cy="1080875"/>
      </dsp:txXfrm>
    </dsp:sp>
    <dsp:sp modelId="{BC6690BF-8BDD-4D38-A022-EB52D92B5AFC}">
      <dsp:nvSpPr>
        <dsp:cNvPr id="0" name=""/>
        <dsp:cNvSpPr/>
      </dsp:nvSpPr>
      <dsp:spPr>
        <a:xfrm>
          <a:off x="4189394" y="1262168"/>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Any change in the student’s employment or supervisor must be reported to the FWS Coordinator</a:t>
          </a:r>
          <a:endParaRPr lang="en-US" sz="1000" kern="1200"/>
        </a:p>
      </dsp:txBody>
      <dsp:txXfrm>
        <a:off x="4189394" y="1262168"/>
        <a:ext cx="1801459" cy="1080875"/>
      </dsp:txXfrm>
    </dsp:sp>
    <dsp:sp modelId="{949FA696-5B89-442D-A630-C8DF93B9E216}">
      <dsp:nvSpPr>
        <dsp:cNvPr id="0" name=""/>
        <dsp:cNvSpPr/>
      </dsp:nvSpPr>
      <dsp:spPr>
        <a:xfrm>
          <a:off x="6171000" y="1262168"/>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a:t>Scan and submit timesheets, student listing, class schedule to FWS on the first of each month to:   </a:t>
          </a:r>
          <a:r>
            <a:rPr lang="en-US" sz="1000" b="1" kern="1200">
              <a:hlinkClick xmlns:r="http://schemas.openxmlformats.org/officeDocument/2006/relationships" r:id="rId1"/>
            </a:rPr>
            <a:t>workstudy@csusb.edu</a:t>
          </a:r>
          <a:r>
            <a:rPr lang="en-US" sz="1000" b="1" kern="1200"/>
            <a:t>.   No late submissions!</a:t>
          </a:r>
          <a:endParaRPr lang="en-US" sz="1000" kern="1200"/>
        </a:p>
        <a:p>
          <a:pPr marL="57150" lvl="1" indent="-57150" algn="l" defTabSz="355600">
            <a:lnSpc>
              <a:spcPct val="90000"/>
            </a:lnSpc>
            <a:spcBef>
              <a:spcPct val="0"/>
            </a:spcBef>
            <a:spcAft>
              <a:spcPct val="15000"/>
            </a:spcAft>
            <a:buChar char="•"/>
          </a:pPr>
          <a:r>
            <a:rPr lang="en-US" sz="800" b="1" kern="1200"/>
            <a:t>Submit “Revised” and Final Hours</a:t>
          </a:r>
          <a:endParaRPr lang="en-US" sz="800" kern="1200"/>
        </a:p>
      </dsp:txBody>
      <dsp:txXfrm>
        <a:off x="6171000" y="1262168"/>
        <a:ext cx="1801459" cy="1080875"/>
      </dsp:txXfrm>
    </dsp:sp>
    <dsp:sp modelId="{51D49606-BC09-4E31-8E3D-BA1E114E9294}">
      <dsp:nvSpPr>
        <dsp:cNvPr id="0" name=""/>
        <dsp:cNvSpPr/>
      </dsp:nvSpPr>
      <dsp:spPr>
        <a:xfrm>
          <a:off x="2207789" y="2523190"/>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Verify enrollment each term</a:t>
          </a:r>
          <a:endParaRPr lang="en-US" sz="1000" kern="1200"/>
        </a:p>
      </dsp:txBody>
      <dsp:txXfrm>
        <a:off x="2207789" y="2523190"/>
        <a:ext cx="1801459" cy="1080875"/>
      </dsp:txXfrm>
    </dsp:sp>
    <dsp:sp modelId="{4827500B-DACF-498D-99F1-A5C277954C06}">
      <dsp:nvSpPr>
        <dsp:cNvPr id="0" name=""/>
        <dsp:cNvSpPr/>
      </dsp:nvSpPr>
      <dsp:spPr>
        <a:xfrm>
          <a:off x="4189394" y="2523190"/>
          <a:ext cx="1801459" cy="1080875"/>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Failure to comply with FWS rules – may result </a:t>
          </a:r>
          <a:r>
            <a:rPr lang="en-US" sz="1000" kern="1200"/>
            <a:t>in your eligibility to participate in the FWS program at CSUSB</a:t>
          </a:r>
        </a:p>
      </dsp:txBody>
      <dsp:txXfrm>
        <a:off x="4189394" y="2523190"/>
        <a:ext cx="1801459" cy="1080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2317F-CCAD-44E5-B059-723C0DBE9484}">
      <dsp:nvSpPr>
        <dsp:cNvPr id="0" name=""/>
        <dsp:cNvSpPr/>
      </dsp:nvSpPr>
      <dsp:spPr>
        <a:xfrm>
          <a:off x="0" y="6932"/>
          <a:ext cx="4695825" cy="115362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hiring department is responsible for determining whether their student will be in a position in which a background check is required by law</a:t>
          </a:r>
        </a:p>
      </dsp:txBody>
      <dsp:txXfrm>
        <a:off x="56315" y="63247"/>
        <a:ext cx="4583195" cy="1040990"/>
      </dsp:txXfrm>
    </dsp:sp>
    <dsp:sp modelId="{92388B20-3B39-4D9E-9802-B9EAAEB495E4}">
      <dsp:nvSpPr>
        <dsp:cNvPr id="0" name=""/>
        <dsp:cNvSpPr/>
      </dsp:nvSpPr>
      <dsp:spPr>
        <a:xfrm>
          <a:off x="0" y="1209512"/>
          <a:ext cx="4695825" cy="1153620"/>
        </a:xfrm>
        <a:prstGeom prst="roundRect">
          <a:avLst/>
        </a:prstGeom>
        <a:gradFill rotWithShape="0">
          <a:gsLst>
            <a:gs pos="0">
              <a:schemeClr val="accent2">
                <a:hueOff val="-2310045"/>
                <a:satOff val="-802"/>
                <a:lumOff val="294"/>
                <a:alphaOff val="0"/>
                <a:tint val="94000"/>
                <a:satMod val="103000"/>
                <a:lumMod val="102000"/>
              </a:schemeClr>
            </a:gs>
            <a:gs pos="50000">
              <a:schemeClr val="accent2">
                <a:hueOff val="-2310045"/>
                <a:satOff val="-802"/>
                <a:lumOff val="294"/>
                <a:alphaOff val="0"/>
                <a:shade val="100000"/>
                <a:satMod val="110000"/>
                <a:lumMod val="100000"/>
              </a:schemeClr>
            </a:gs>
            <a:gs pos="100000">
              <a:schemeClr val="accent2">
                <a:hueOff val="-2310045"/>
                <a:satOff val="-802"/>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Human Resources will contact the student to schedule an appointment for a Live Scan</a:t>
          </a:r>
        </a:p>
      </dsp:txBody>
      <dsp:txXfrm>
        <a:off x="56315" y="1265827"/>
        <a:ext cx="4583195" cy="1040990"/>
      </dsp:txXfrm>
    </dsp:sp>
    <dsp:sp modelId="{183DA68B-56B9-4D56-9171-9267499E3CD7}">
      <dsp:nvSpPr>
        <dsp:cNvPr id="0" name=""/>
        <dsp:cNvSpPr/>
      </dsp:nvSpPr>
      <dsp:spPr>
        <a:xfrm>
          <a:off x="0" y="2412092"/>
          <a:ext cx="4695825" cy="115362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Students employed in the following areas will require a background check:</a:t>
          </a:r>
        </a:p>
      </dsp:txBody>
      <dsp:txXfrm>
        <a:off x="56315" y="2468407"/>
        <a:ext cx="4583195" cy="1040990"/>
      </dsp:txXfrm>
    </dsp:sp>
    <dsp:sp modelId="{8E0A36CD-F61E-497D-BAE0-76F9732D5CE6}">
      <dsp:nvSpPr>
        <dsp:cNvPr id="0" name=""/>
        <dsp:cNvSpPr/>
      </dsp:nvSpPr>
      <dsp:spPr>
        <a:xfrm>
          <a:off x="0" y="3565712"/>
          <a:ext cx="4695825"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Regular or direct contact with minors</a:t>
          </a:r>
        </a:p>
        <a:p>
          <a:pPr marL="114300" lvl="1" indent="-114300" algn="l" defTabSz="577850">
            <a:lnSpc>
              <a:spcPct val="90000"/>
            </a:lnSpc>
            <a:spcBef>
              <a:spcPct val="0"/>
            </a:spcBef>
            <a:spcAft>
              <a:spcPct val="20000"/>
            </a:spcAft>
            <a:buChar char="•"/>
          </a:pPr>
          <a:r>
            <a:rPr lang="en-US" sz="1300" kern="1200"/>
            <a:t>Access to patients, drugs or medication</a:t>
          </a:r>
        </a:p>
        <a:p>
          <a:pPr marL="114300" lvl="1" indent="-114300" algn="l" defTabSz="577850">
            <a:lnSpc>
              <a:spcPct val="90000"/>
            </a:lnSpc>
            <a:spcBef>
              <a:spcPct val="0"/>
            </a:spcBef>
            <a:spcAft>
              <a:spcPct val="20000"/>
            </a:spcAft>
            <a:buChar char="•"/>
          </a:pPr>
          <a:r>
            <a:rPr lang="en-US" sz="1300" kern="1200"/>
            <a:t>Access to stored criminal offender records</a:t>
          </a:r>
        </a:p>
        <a:p>
          <a:pPr marL="114300" lvl="1" indent="-114300" algn="l" defTabSz="577850">
            <a:lnSpc>
              <a:spcPct val="90000"/>
            </a:lnSpc>
            <a:spcBef>
              <a:spcPct val="0"/>
            </a:spcBef>
            <a:spcAft>
              <a:spcPct val="20000"/>
            </a:spcAft>
            <a:buChar char="•"/>
          </a:pPr>
          <a:r>
            <a:rPr lang="en-US" sz="1300" kern="1200"/>
            <a:t>Access to, or control on a regular basis of amounts greater than $10K in cash, checks, credit cards, and/or credit card account information</a:t>
          </a:r>
        </a:p>
        <a:p>
          <a:pPr marL="114300" lvl="1" indent="-114300" algn="l" defTabSz="577850">
            <a:lnSpc>
              <a:spcPct val="90000"/>
            </a:lnSpc>
            <a:spcBef>
              <a:spcPct val="0"/>
            </a:spcBef>
            <a:spcAft>
              <a:spcPct val="20000"/>
            </a:spcAft>
            <a:buChar char="•"/>
          </a:pPr>
          <a:r>
            <a:rPr lang="en-US" sz="1300" kern="1200"/>
            <a:t>Requires access to Level 1 data</a:t>
          </a:r>
        </a:p>
        <a:p>
          <a:pPr marL="114300" lvl="1" indent="-114300" algn="l" defTabSz="577850">
            <a:lnSpc>
              <a:spcPct val="90000"/>
            </a:lnSpc>
            <a:spcBef>
              <a:spcPct val="0"/>
            </a:spcBef>
            <a:spcAft>
              <a:spcPct val="20000"/>
            </a:spcAft>
            <a:buChar char="•"/>
          </a:pPr>
          <a:r>
            <a:rPr lang="en-US" sz="1300" kern="1200"/>
            <a:t>ISA background check will be initiated by the FWS team</a:t>
          </a:r>
        </a:p>
        <a:p>
          <a:pPr marL="114300" lvl="1" indent="-114300" algn="l" defTabSz="577850">
            <a:lnSpc>
              <a:spcPct val="90000"/>
            </a:lnSpc>
            <a:spcBef>
              <a:spcPct val="0"/>
            </a:spcBef>
            <a:spcAft>
              <a:spcPct val="20000"/>
            </a:spcAft>
            <a:buChar char="•"/>
          </a:pPr>
          <a:r>
            <a:rPr lang="en-US" sz="1300" kern="1200"/>
            <a:t>*</a:t>
          </a:r>
          <a:r>
            <a:rPr lang="en-US" sz="1300" b="1" kern="1200"/>
            <a:t>Rehire Exemption: not required for continuing students employed in the same position for 12 months</a:t>
          </a:r>
          <a:endParaRPr lang="en-US" sz="1300" kern="1200"/>
        </a:p>
      </dsp:txBody>
      <dsp:txXfrm>
        <a:off x="0" y="3565712"/>
        <a:ext cx="4695825" cy="2005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0AA30-EE07-4E95-8EC1-D8C8AA8C415D}">
      <dsp:nvSpPr>
        <dsp:cNvPr id="0" name=""/>
        <dsp:cNvSpPr/>
      </dsp:nvSpPr>
      <dsp:spPr>
        <a:xfrm>
          <a:off x="0" y="64153"/>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Both Student/Supervisor complete Tutorial – ITS website</a:t>
          </a:r>
        </a:p>
      </dsp:txBody>
      <dsp:txXfrm>
        <a:off x="0" y="64153"/>
        <a:ext cx="2221846" cy="1333107"/>
      </dsp:txXfrm>
    </dsp:sp>
    <dsp:sp modelId="{020F90FD-002E-45E4-86B1-6C975B25BBEC}">
      <dsp:nvSpPr>
        <dsp:cNvPr id="0" name=""/>
        <dsp:cNvSpPr/>
      </dsp:nvSpPr>
      <dsp:spPr>
        <a:xfrm>
          <a:off x="2444030" y="64153"/>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searches for FWS jobs on the Career Center/Handshake website – new hires. </a:t>
          </a:r>
        </a:p>
      </dsp:txBody>
      <dsp:txXfrm>
        <a:off x="2444030" y="64153"/>
        <a:ext cx="2221846" cy="1333107"/>
      </dsp:txXfrm>
    </dsp:sp>
    <dsp:sp modelId="{E371D9C8-512E-4B5A-A6B5-42FB667BB7F2}">
      <dsp:nvSpPr>
        <dsp:cNvPr id="0" name=""/>
        <dsp:cNvSpPr/>
      </dsp:nvSpPr>
      <dsp:spPr>
        <a:xfrm>
          <a:off x="4888061" y="64153"/>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arranges an interview (zoom) with the supervisor</a:t>
          </a:r>
        </a:p>
      </dsp:txBody>
      <dsp:txXfrm>
        <a:off x="4888061" y="64153"/>
        <a:ext cx="2221846" cy="1333107"/>
      </dsp:txXfrm>
    </dsp:sp>
    <dsp:sp modelId="{031BEAB7-EAC0-4403-BA78-32AD4A9DB4E4}">
      <dsp:nvSpPr>
        <dsp:cNvPr id="0" name=""/>
        <dsp:cNvSpPr/>
      </dsp:nvSpPr>
      <dsp:spPr>
        <a:xfrm>
          <a:off x="0" y="1619446"/>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a:t>Supervisor must initiate a hire by completing  a Request to Hire a FWS student on the Financial Aid website</a:t>
          </a:r>
        </a:p>
        <a:p>
          <a:pPr marL="57150" lvl="1" indent="-57150" algn="l" defTabSz="266700">
            <a:lnSpc>
              <a:spcPct val="90000"/>
            </a:lnSpc>
            <a:spcBef>
              <a:spcPct val="0"/>
            </a:spcBef>
            <a:spcAft>
              <a:spcPct val="15000"/>
            </a:spcAft>
            <a:buChar char="•"/>
          </a:pPr>
          <a:r>
            <a:rPr lang="en-US" sz="600" kern="1200"/>
            <a:t>Provide names and emails of student, supervisor, MPP</a:t>
          </a:r>
        </a:p>
        <a:p>
          <a:pPr marL="57150" lvl="1" indent="-57150" algn="l" defTabSz="266700">
            <a:lnSpc>
              <a:spcPct val="90000"/>
            </a:lnSpc>
            <a:spcBef>
              <a:spcPct val="0"/>
            </a:spcBef>
            <a:spcAft>
              <a:spcPct val="15000"/>
            </a:spcAft>
            <a:buChar char="•"/>
          </a:pPr>
          <a:r>
            <a:rPr lang="en-US" sz="600" kern="1200"/>
            <a:t>Provide division, department, job code/position number, job responsibilities</a:t>
          </a:r>
        </a:p>
        <a:p>
          <a:pPr marL="57150" lvl="1" indent="-57150" algn="l" defTabSz="266700">
            <a:lnSpc>
              <a:spcPct val="90000"/>
            </a:lnSpc>
            <a:spcBef>
              <a:spcPct val="0"/>
            </a:spcBef>
            <a:spcAft>
              <a:spcPct val="15000"/>
            </a:spcAft>
            <a:buChar char="•"/>
          </a:pPr>
          <a:r>
            <a:rPr lang="en-US" sz="600" kern="1200"/>
            <a:t>Download tutorial confirmation for student and supervisor.  The qualtric survey cannot be completed unless this requirement has been fulfilled.  Off-campus employer must download the email confirmation that they completed the training</a:t>
          </a:r>
        </a:p>
      </dsp:txBody>
      <dsp:txXfrm>
        <a:off x="0" y="1619446"/>
        <a:ext cx="2221846" cy="1333107"/>
      </dsp:txXfrm>
    </dsp:sp>
    <dsp:sp modelId="{252BBEF9-5B5B-42F2-9A3A-D2C8BB0F7B7C}">
      <dsp:nvSpPr>
        <dsp:cNvPr id="0" name=""/>
        <dsp:cNvSpPr/>
      </dsp:nvSpPr>
      <dsp:spPr>
        <a:xfrm>
          <a:off x="2444030" y="1619446"/>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a:t>FWS will receive the request and initiate a workflow to the student, supervisor and administrator that will include:</a:t>
          </a:r>
        </a:p>
        <a:p>
          <a:pPr marL="57150" lvl="1" indent="-57150" algn="l" defTabSz="266700">
            <a:lnSpc>
              <a:spcPct val="90000"/>
            </a:lnSpc>
            <a:spcBef>
              <a:spcPct val="0"/>
            </a:spcBef>
            <a:spcAft>
              <a:spcPct val="15000"/>
            </a:spcAft>
            <a:buChar char="•"/>
          </a:pPr>
          <a:r>
            <a:rPr lang="en-US" sz="600" kern="1200"/>
            <a:t>Work-Authorization, Terms of Employment and Routing Slip  </a:t>
          </a:r>
        </a:p>
        <a:p>
          <a:pPr marL="57150" lvl="1" indent="-57150" algn="l" defTabSz="266700">
            <a:lnSpc>
              <a:spcPct val="90000"/>
            </a:lnSpc>
            <a:spcBef>
              <a:spcPct val="0"/>
            </a:spcBef>
            <a:spcAft>
              <a:spcPct val="15000"/>
            </a:spcAft>
            <a:buChar char="•"/>
          </a:pPr>
          <a:r>
            <a:rPr lang="en-US" sz="600" kern="1200"/>
            <a:t>ISAs  will  receive an additional workflow that will include the Description of Duties form and ISA Contract Letter</a:t>
          </a:r>
        </a:p>
        <a:p>
          <a:pPr marL="57150" lvl="1" indent="-57150" algn="l" defTabSz="266700">
            <a:lnSpc>
              <a:spcPct val="90000"/>
            </a:lnSpc>
            <a:spcBef>
              <a:spcPct val="0"/>
            </a:spcBef>
            <a:spcAft>
              <a:spcPct val="15000"/>
            </a:spcAft>
            <a:buChar char="•"/>
          </a:pPr>
          <a:r>
            <a:rPr lang="en-US" sz="600" kern="1200"/>
            <a:t>All parties must complete and sign the required fields on each form before it can be forward to the next participant</a:t>
          </a:r>
        </a:p>
      </dsp:txBody>
      <dsp:txXfrm>
        <a:off x="2444030" y="1619446"/>
        <a:ext cx="2221846" cy="1333107"/>
      </dsp:txXfrm>
    </dsp:sp>
    <dsp:sp modelId="{1B1483CE-E094-4155-82EA-945B630313F0}">
      <dsp:nvSpPr>
        <dsp:cNvPr id="0" name=""/>
        <dsp:cNvSpPr/>
      </dsp:nvSpPr>
      <dsp:spPr>
        <a:xfrm>
          <a:off x="4888061" y="1619446"/>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FWS hiring forms will be forward to Student Employment to hire FWS student into PS</a:t>
          </a:r>
        </a:p>
      </dsp:txBody>
      <dsp:txXfrm>
        <a:off x="4888061" y="1619446"/>
        <a:ext cx="2221846" cy="1333107"/>
      </dsp:txXfrm>
    </dsp:sp>
    <dsp:sp modelId="{1E4DEAA3-8958-42D5-BDDD-908F7D99756E}">
      <dsp:nvSpPr>
        <dsp:cNvPr id="0" name=""/>
        <dsp:cNvSpPr/>
      </dsp:nvSpPr>
      <dsp:spPr>
        <a:xfrm>
          <a:off x="0" y="3174738"/>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Employment will request HR forms and proof of eligibility to work from student and schedule a meeting/zoom appointment for new hires </a:t>
          </a:r>
        </a:p>
      </dsp:txBody>
      <dsp:txXfrm>
        <a:off x="0" y="3174738"/>
        <a:ext cx="2221846" cy="1333107"/>
      </dsp:txXfrm>
    </dsp:sp>
    <dsp:sp modelId="{E69C46F7-012D-461E-9FBD-2D08A1451153}">
      <dsp:nvSpPr>
        <dsp:cNvPr id="0" name=""/>
        <dsp:cNvSpPr/>
      </dsp:nvSpPr>
      <dsp:spPr>
        <a:xfrm>
          <a:off x="2444030" y="3174738"/>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Employment will send copy of a stamped Routing Slip to the student and supervisor. This serves as confirmation that the student has been hired into PS and may begin working on or after the effective date</a:t>
          </a:r>
        </a:p>
      </dsp:txBody>
      <dsp:txXfrm>
        <a:off x="2444030" y="3174738"/>
        <a:ext cx="2221846" cy="1333107"/>
      </dsp:txXfrm>
    </dsp:sp>
    <dsp:sp modelId="{D95AA49E-4697-4631-8579-2309654B5F16}">
      <dsp:nvSpPr>
        <dsp:cNvPr id="0" name=""/>
        <dsp:cNvSpPr/>
      </dsp:nvSpPr>
      <dsp:spPr>
        <a:xfrm>
          <a:off x="4888061" y="3174738"/>
          <a:ext cx="2221846" cy="1333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Department will be charged 100% of wages if employment begins prior to completing the entire hiring process</a:t>
          </a:r>
          <a:endParaRPr lang="en-US" sz="800" kern="1200"/>
        </a:p>
      </dsp:txBody>
      <dsp:txXfrm>
        <a:off x="4888061" y="3174738"/>
        <a:ext cx="2221846" cy="1333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2F93-50D1-4D2F-850F-91A25586E29D}">
      <dsp:nvSpPr>
        <dsp:cNvPr id="0" name=""/>
        <dsp:cNvSpPr/>
      </dsp:nvSpPr>
      <dsp:spPr>
        <a:xfrm>
          <a:off x="0" y="124854"/>
          <a:ext cx="4695825" cy="50193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Use electronic timesheet located on the Financial Aid &amp; Scholarships website</a:t>
          </a:r>
        </a:p>
      </dsp:txBody>
      <dsp:txXfrm>
        <a:off x="24502" y="149356"/>
        <a:ext cx="4646821" cy="452926"/>
      </dsp:txXfrm>
    </dsp:sp>
    <dsp:sp modelId="{DD3EDEA2-6424-4A4C-BC3D-7BEEC7858AD9}">
      <dsp:nvSpPr>
        <dsp:cNvPr id="0" name=""/>
        <dsp:cNvSpPr/>
      </dsp:nvSpPr>
      <dsp:spPr>
        <a:xfrm>
          <a:off x="0" y="626784"/>
          <a:ext cx="4695825"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Computes daily, weekly and monthly totals</a:t>
          </a:r>
        </a:p>
        <a:p>
          <a:pPr marL="57150" lvl="1" indent="-57150" algn="l" defTabSz="444500">
            <a:lnSpc>
              <a:spcPct val="90000"/>
            </a:lnSpc>
            <a:spcBef>
              <a:spcPct val="0"/>
            </a:spcBef>
            <a:spcAft>
              <a:spcPct val="20000"/>
            </a:spcAft>
            <a:buChar char="•"/>
          </a:pPr>
          <a:r>
            <a:rPr lang="en-US" sz="1000" kern="1200"/>
            <a:t>Report hours in military time</a:t>
          </a:r>
        </a:p>
        <a:p>
          <a:pPr marL="57150" lvl="1" indent="-57150" algn="l" defTabSz="444500">
            <a:lnSpc>
              <a:spcPct val="90000"/>
            </a:lnSpc>
            <a:spcBef>
              <a:spcPct val="0"/>
            </a:spcBef>
            <a:spcAft>
              <a:spcPct val="20000"/>
            </a:spcAft>
            <a:buChar char="•"/>
          </a:pPr>
          <a:r>
            <a:rPr lang="en-US" sz="1000" kern="1200"/>
            <a:t>New FWS timesheet includes Adobe Sign for student, supervisor and administrator to certify and sign FWS timesheets</a:t>
          </a:r>
        </a:p>
      </dsp:txBody>
      <dsp:txXfrm>
        <a:off x="0" y="626784"/>
        <a:ext cx="4695825" cy="632385"/>
      </dsp:txXfrm>
    </dsp:sp>
    <dsp:sp modelId="{DB05C44F-77E0-455D-97A4-A4ED5B5E05B0}">
      <dsp:nvSpPr>
        <dsp:cNvPr id="0" name=""/>
        <dsp:cNvSpPr/>
      </dsp:nvSpPr>
      <dsp:spPr>
        <a:xfrm>
          <a:off x="0" y="1259169"/>
          <a:ext cx="4695825" cy="501930"/>
        </a:xfrm>
        <a:prstGeom prst="roundRect">
          <a:avLst/>
        </a:prstGeom>
        <a:gradFill rotWithShape="0">
          <a:gsLst>
            <a:gs pos="0">
              <a:schemeClr val="accent2">
                <a:hueOff val="-770015"/>
                <a:satOff val="-267"/>
                <a:lumOff val="98"/>
                <a:alphaOff val="0"/>
                <a:tint val="94000"/>
                <a:satMod val="103000"/>
                <a:lumMod val="102000"/>
              </a:schemeClr>
            </a:gs>
            <a:gs pos="50000">
              <a:schemeClr val="accent2">
                <a:hueOff val="-770015"/>
                <a:satOff val="-267"/>
                <a:lumOff val="98"/>
                <a:alphaOff val="0"/>
                <a:shade val="100000"/>
                <a:satMod val="110000"/>
                <a:lumMod val="100000"/>
              </a:schemeClr>
            </a:gs>
            <a:gs pos="100000">
              <a:schemeClr val="accent2">
                <a:hueOff val="-770015"/>
                <a:satOff val="-267"/>
                <a:lumOff val="9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Use Payroll Calendar on website for payroll deadlines &amp; paycheck disbursement dates</a:t>
          </a:r>
        </a:p>
      </dsp:txBody>
      <dsp:txXfrm>
        <a:off x="24502" y="1283671"/>
        <a:ext cx="4646821" cy="452926"/>
      </dsp:txXfrm>
    </dsp:sp>
    <dsp:sp modelId="{59D0C460-3D91-46FE-A67C-936ABC0159DB}">
      <dsp:nvSpPr>
        <dsp:cNvPr id="0" name=""/>
        <dsp:cNvSpPr/>
      </dsp:nvSpPr>
      <dsp:spPr>
        <a:xfrm>
          <a:off x="0" y="1798539"/>
          <a:ext cx="4695825" cy="501930"/>
        </a:xfrm>
        <a:prstGeom prst="roundRect">
          <a:avLst/>
        </a:prstGeom>
        <a:gradFill rotWithShape="0">
          <a:gsLst>
            <a:gs pos="0">
              <a:schemeClr val="accent2">
                <a:hueOff val="-1540030"/>
                <a:satOff val="-534"/>
                <a:lumOff val="196"/>
                <a:alphaOff val="0"/>
                <a:tint val="94000"/>
                <a:satMod val="103000"/>
                <a:lumMod val="102000"/>
              </a:schemeClr>
            </a:gs>
            <a:gs pos="50000">
              <a:schemeClr val="accent2">
                <a:hueOff val="-1540030"/>
                <a:satOff val="-534"/>
                <a:lumOff val="196"/>
                <a:alphaOff val="0"/>
                <a:shade val="100000"/>
                <a:satMod val="110000"/>
                <a:lumMod val="100000"/>
              </a:schemeClr>
            </a:gs>
            <a:gs pos="100000">
              <a:schemeClr val="accent2">
                <a:hueOff val="-1540030"/>
                <a:satOff val="-534"/>
                <a:lumOff val="19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Students are paid once a month – Pay day is around the 15</a:t>
          </a:r>
          <a:r>
            <a:rPr lang="en-US" sz="1300" kern="1200" baseline="30000"/>
            <a:t>th</a:t>
          </a:r>
          <a:r>
            <a:rPr lang="en-US" sz="1300" kern="1200"/>
            <a:t> of every month</a:t>
          </a:r>
        </a:p>
      </dsp:txBody>
      <dsp:txXfrm>
        <a:off x="24502" y="1823041"/>
        <a:ext cx="4646821" cy="452926"/>
      </dsp:txXfrm>
    </dsp:sp>
    <dsp:sp modelId="{AB6B3B9B-BD4D-4644-92A7-3CB9E05515FD}">
      <dsp:nvSpPr>
        <dsp:cNvPr id="0" name=""/>
        <dsp:cNvSpPr/>
      </dsp:nvSpPr>
      <dsp:spPr>
        <a:xfrm>
          <a:off x="0" y="2337909"/>
          <a:ext cx="4695825" cy="501930"/>
        </a:xfrm>
        <a:prstGeom prst="roundRect">
          <a:avLst/>
        </a:prstGeom>
        <a:gradFill rotWithShape="0">
          <a:gsLst>
            <a:gs pos="0">
              <a:schemeClr val="accent2">
                <a:hueOff val="-2310045"/>
                <a:satOff val="-802"/>
                <a:lumOff val="294"/>
                <a:alphaOff val="0"/>
                <a:tint val="94000"/>
                <a:satMod val="103000"/>
                <a:lumMod val="102000"/>
              </a:schemeClr>
            </a:gs>
            <a:gs pos="50000">
              <a:schemeClr val="accent2">
                <a:hueOff val="-2310045"/>
                <a:satOff val="-802"/>
                <a:lumOff val="294"/>
                <a:alphaOff val="0"/>
                <a:shade val="100000"/>
                <a:satMod val="110000"/>
                <a:lumMod val="100000"/>
              </a:schemeClr>
            </a:gs>
            <a:gs pos="100000">
              <a:schemeClr val="accent2">
                <a:hueOff val="-2310045"/>
                <a:satOff val="-802"/>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Report hours  for correct pay period</a:t>
          </a:r>
        </a:p>
      </dsp:txBody>
      <dsp:txXfrm>
        <a:off x="24502" y="2362411"/>
        <a:ext cx="4646821" cy="452926"/>
      </dsp:txXfrm>
    </dsp:sp>
    <dsp:sp modelId="{E5AE9BC4-6F96-498E-B9DA-5840C37FBCC6}">
      <dsp:nvSpPr>
        <dsp:cNvPr id="0" name=""/>
        <dsp:cNvSpPr/>
      </dsp:nvSpPr>
      <dsp:spPr>
        <a:xfrm>
          <a:off x="0" y="2877279"/>
          <a:ext cx="4695825" cy="501930"/>
        </a:xfrm>
        <a:prstGeom prst="roundRect">
          <a:avLst/>
        </a:prstGeom>
        <a:gradFill rotWithShape="0">
          <a:gsLst>
            <a:gs pos="0">
              <a:schemeClr val="accent2">
                <a:hueOff val="-3080061"/>
                <a:satOff val="-1069"/>
                <a:lumOff val="392"/>
                <a:alphaOff val="0"/>
                <a:tint val="94000"/>
                <a:satMod val="103000"/>
                <a:lumMod val="102000"/>
              </a:schemeClr>
            </a:gs>
            <a:gs pos="50000">
              <a:schemeClr val="accent2">
                <a:hueOff val="-3080061"/>
                <a:satOff val="-1069"/>
                <a:lumOff val="392"/>
                <a:alphaOff val="0"/>
                <a:shade val="100000"/>
                <a:satMod val="110000"/>
                <a:lumMod val="100000"/>
              </a:schemeClr>
            </a:gs>
            <a:gs pos="100000">
              <a:schemeClr val="accent2">
                <a:hueOff val="-3080061"/>
                <a:satOff val="-1069"/>
                <a:lumOff val="39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Attached class schedule</a:t>
          </a:r>
        </a:p>
      </dsp:txBody>
      <dsp:txXfrm>
        <a:off x="24502" y="2901781"/>
        <a:ext cx="4646821" cy="452926"/>
      </dsp:txXfrm>
    </dsp:sp>
    <dsp:sp modelId="{B38FDC0E-6468-492E-B3B4-8B3E8AAD21AD}">
      <dsp:nvSpPr>
        <dsp:cNvPr id="0" name=""/>
        <dsp:cNvSpPr/>
      </dsp:nvSpPr>
      <dsp:spPr>
        <a:xfrm>
          <a:off x="0" y="3416650"/>
          <a:ext cx="4695825" cy="501930"/>
        </a:xfrm>
        <a:prstGeom prst="roundRect">
          <a:avLst/>
        </a:prstGeom>
        <a:gradFill rotWithShape="0">
          <a:gsLst>
            <a:gs pos="0">
              <a:schemeClr val="accent2">
                <a:hueOff val="-3850075"/>
                <a:satOff val="-1336"/>
                <a:lumOff val="490"/>
                <a:alphaOff val="0"/>
                <a:tint val="94000"/>
                <a:satMod val="103000"/>
                <a:lumMod val="102000"/>
              </a:schemeClr>
            </a:gs>
            <a:gs pos="50000">
              <a:schemeClr val="accent2">
                <a:hueOff val="-3850075"/>
                <a:satOff val="-1336"/>
                <a:lumOff val="490"/>
                <a:alphaOff val="0"/>
                <a:shade val="100000"/>
                <a:satMod val="110000"/>
                <a:lumMod val="100000"/>
              </a:schemeClr>
            </a:gs>
            <a:gs pos="100000">
              <a:schemeClr val="accent2">
                <a:hueOff val="-3850075"/>
                <a:satOff val="-1336"/>
                <a:lumOff val="49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Review timesheet for class conflicts, 6-hour rule, weekly/monthly maximum hours, required signatures</a:t>
          </a:r>
        </a:p>
      </dsp:txBody>
      <dsp:txXfrm>
        <a:off x="24502" y="3441152"/>
        <a:ext cx="4646821" cy="452926"/>
      </dsp:txXfrm>
    </dsp:sp>
    <dsp:sp modelId="{BB31E666-4C00-46E2-B9C5-C5FB33EAFA19}">
      <dsp:nvSpPr>
        <dsp:cNvPr id="0" name=""/>
        <dsp:cNvSpPr/>
      </dsp:nvSpPr>
      <dsp:spPr>
        <a:xfrm>
          <a:off x="0" y="3956020"/>
          <a:ext cx="4695825" cy="50193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Students may not work during schedule class</a:t>
          </a:r>
        </a:p>
      </dsp:txBody>
      <dsp:txXfrm>
        <a:off x="24502" y="3980522"/>
        <a:ext cx="4646821" cy="452926"/>
      </dsp:txXfrm>
    </dsp:sp>
    <dsp:sp modelId="{282F52B7-0F4F-4C44-993B-A92719FC4E1C}">
      <dsp:nvSpPr>
        <dsp:cNvPr id="0" name=""/>
        <dsp:cNvSpPr/>
      </dsp:nvSpPr>
      <dsp:spPr>
        <a:xfrm>
          <a:off x="0" y="4457950"/>
          <a:ext cx="4695825"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Must have permission to work if,</a:t>
          </a:r>
        </a:p>
        <a:p>
          <a:pPr marL="114300" lvl="2" indent="-57150" algn="l" defTabSz="444500">
            <a:lnSpc>
              <a:spcPct val="90000"/>
            </a:lnSpc>
            <a:spcBef>
              <a:spcPct val="0"/>
            </a:spcBef>
            <a:spcAft>
              <a:spcPct val="20000"/>
            </a:spcAft>
            <a:buChar char="•"/>
          </a:pPr>
          <a:r>
            <a:rPr lang="en-US" sz="1000" kern="1200"/>
            <a:t>CC = Class Cancelled</a:t>
          </a:r>
        </a:p>
        <a:p>
          <a:pPr marL="114300" lvl="2" indent="-57150" algn="l" defTabSz="444500">
            <a:lnSpc>
              <a:spcPct val="90000"/>
            </a:lnSpc>
            <a:spcBef>
              <a:spcPct val="0"/>
            </a:spcBef>
            <a:spcAft>
              <a:spcPct val="20000"/>
            </a:spcAft>
            <a:buChar char="•"/>
          </a:pPr>
          <a:r>
            <a:rPr lang="en-US" sz="1000" kern="1200"/>
            <a:t>EE = Class Excused Early</a:t>
          </a:r>
        </a:p>
        <a:p>
          <a:pPr marL="114300" lvl="2" indent="-57150" algn="l" defTabSz="444500">
            <a:lnSpc>
              <a:spcPct val="90000"/>
            </a:lnSpc>
            <a:spcBef>
              <a:spcPct val="0"/>
            </a:spcBef>
            <a:spcAft>
              <a:spcPct val="20000"/>
            </a:spcAft>
            <a:buChar char="•"/>
          </a:pPr>
          <a:r>
            <a:rPr lang="en-US" sz="1000" kern="1200"/>
            <a:t>WB = Winter Break</a:t>
          </a:r>
        </a:p>
        <a:p>
          <a:pPr marL="114300" lvl="2" indent="-57150" algn="l" defTabSz="444500">
            <a:lnSpc>
              <a:spcPct val="90000"/>
            </a:lnSpc>
            <a:spcBef>
              <a:spcPct val="0"/>
            </a:spcBef>
            <a:spcAft>
              <a:spcPct val="20000"/>
            </a:spcAft>
            <a:buChar char="•"/>
          </a:pPr>
          <a:r>
            <a:rPr lang="en-US" sz="1000" kern="1200"/>
            <a:t>SB = Spring break</a:t>
          </a:r>
        </a:p>
        <a:p>
          <a:pPr marL="114300" lvl="2" indent="-57150" algn="l" defTabSz="444500">
            <a:lnSpc>
              <a:spcPct val="90000"/>
            </a:lnSpc>
            <a:spcBef>
              <a:spcPct val="0"/>
            </a:spcBef>
            <a:spcAft>
              <a:spcPct val="20000"/>
            </a:spcAft>
            <a:buChar char="•"/>
          </a:pPr>
          <a:r>
            <a:rPr lang="en-US" sz="1000" kern="1200"/>
            <a:t>AC = Asynchronous</a:t>
          </a:r>
        </a:p>
      </dsp:txBody>
      <dsp:txXfrm>
        <a:off x="0" y="4457950"/>
        <a:ext cx="4695825" cy="995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2D27-27EA-4497-B359-4688A3D1BC2F}">
      <dsp:nvSpPr>
        <dsp:cNvPr id="0" name=""/>
        <dsp:cNvSpPr/>
      </dsp:nvSpPr>
      <dsp:spPr>
        <a:xfrm>
          <a:off x="2379" y="572258"/>
          <a:ext cx="1887958" cy="1132775"/>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MANDATORY - Scan and email copies of Student Listing, Timesheet and class schedule to workstudy@csusb.edu on the first of the month</a:t>
          </a:r>
          <a:endParaRPr lang="en-US" sz="1100" kern="1200"/>
        </a:p>
      </dsp:txBody>
      <dsp:txXfrm>
        <a:off x="2379" y="572258"/>
        <a:ext cx="1887958" cy="1132775"/>
      </dsp:txXfrm>
    </dsp:sp>
    <dsp:sp modelId="{6E9FF054-9F88-40E2-BF8B-584FFF35C3F0}">
      <dsp:nvSpPr>
        <dsp:cNvPr id="0" name=""/>
        <dsp:cNvSpPr/>
      </dsp:nvSpPr>
      <dsp:spPr>
        <a:xfrm>
          <a:off x="2079134" y="572258"/>
          <a:ext cx="1887958" cy="1132775"/>
        </a:xfrm>
        <a:prstGeom prst="rect">
          <a:avLst/>
        </a:prstGeom>
        <a:gradFill rotWithShape="0">
          <a:gsLst>
            <a:gs pos="0">
              <a:schemeClr val="accent5">
                <a:hueOff val="-610205"/>
                <a:satOff val="2613"/>
                <a:lumOff val="1401"/>
                <a:alphaOff val="0"/>
                <a:tint val="94000"/>
                <a:satMod val="103000"/>
                <a:lumMod val="102000"/>
              </a:schemeClr>
            </a:gs>
            <a:gs pos="50000">
              <a:schemeClr val="accent5">
                <a:hueOff val="-610205"/>
                <a:satOff val="2613"/>
                <a:lumOff val="1401"/>
                <a:alphaOff val="0"/>
                <a:shade val="100000"/>
                <a:satMod val="110000"/>
                <a:lumMod val="100000"/>
              </a:schemeClr>
            </a:gs>
            <a:gs pos="100000">
              <a:schemeClr val="accent5">
                <a:hueOff val="-610205"/>
                <a:satOff val="2613"/>
                <a:lumOff val="14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20 hour a week maximum during sessions and breaks</a:t>
          </a:r>
        </a:p>
      </dsp:txBody>
      <dsp:txXfrm>
        <a:off x="2079134" y="572258"/>
        <a:ext cx="1887958" cy="1132775"/>
      </dsp:txXfrm>
    </dsp:sp>
    <dsp:sp modelId="{3EB5A48A-F549-4423-B313-D16CB2D93877}">
      <dsp:nvSpPr>
        <dsp:cNvPr id="0" name=""/>
        <dsp:cNvSpPr/>
      </dsp:nvSpPr>
      <dsp:spPr>
        <a:xfrm>
          <a:off x="4155888" y="572258"/>
          <a:ext cx="1887958" cy="1132775"/>
        </a:xfrm>
        <a:prstGeom prst="rect">
          <a:avLst/>
        </a:prstGeom>
        <a:gradFill rotWithShape="0">
          <a:gsLst>
            <a:gs pos="0">
              <a:schemeClr val="accent5">
                <a:hueOff val="-1220410"/>
                <a:satOff val="5226"/>
                <a:lumOff val="2801"/>
                <a:alphaOff val="0"/>
                <a:tint val="94000"/>
                <a:satMod val="103000"/>
                <a:lumMod val="102000"/>
              </a:schemeClr>
            </a:gs>
            <a:gs pos="50000">
              <a:schemeClr val="accent5">
                <a:hueOff val="-1220410"/>
                <a:satOff val="5226"/>
                <a:lumOff val="2801"/>
                <a:alphaOff val="0"/>
                <a:shade val="100000"/>
                <a:satMod val="110000"/>
                <a:lumMod val="100000"/>
              </a:schemeClr>
            </a:gs>
            <a:gs pos="100000">
              <a:schemeClr val="accent5">
                <a:hueOff val="-1220410"/>
                <a:satOff val="5226"/>
                <a:lumOff val="28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8 -10 hour a day maximum</a:t>
          </a:r>
        </a:p>
      </dsp:txBody>
      <dsp:txXfrm>
        <a:off x="4155888" y="572258"/>
        <a:ext cx="1887958" cy="1132775"/>
      </dsp:txXfrm>
    </dsp:sp>
    <dsp:sp modelId="{1808FFCA-F105-4D64-9D17-7CE4B5B54F42}">
      <dsp:nvSpPr>
        <dsp:cNvPr id="0" name=""/>
        <dsp:cNvSpPr/>
      </dsp:nvSpPr>
      <dsp:spPr>
        <a:xfrm>
          <a:off x="6232642" y="572258"/>
          <a:ext cx="1887958" cy="1132775"/>
        </a:xfrm>
        <a:prstGeom prst="rect">
          <a:avLst/>
        </a:prstGeom>
        <a:gradFill rotWithShape="0">
          <a:gsLst>
            <a:gs pos="0">
              <a:schemeClr val="accent5">
                <a:hueOff val="-1830615"/>
                <a:satOff val="7839"/>
                <a:lumOff val="4202"/>
                <a:alphaOff val="0"/>
                <a:tint val="94000"/>
                <a:satMod val="103000"/>
                <a:lumMod val="102000"/>
              </a:schemeClr>
            </a:gs>
            <a:gs pos="50000">
              <a:schemeClr val="accent5">
                <a:hueOff val="-1830615"/>
                <a:satOff val="7839"/>
                <a:lumOff val="4202"/>
                <a:alphaOff val="0"/>
                <a:shade val="100000"/>
                <a:satMod val="110000"/>
                <a:lumMod val="100000"/>
              </a:schemeClr>
            </a:gs>
            <a:gs pos="100000">
              <a:schemeClr val="accent5">
                <a:hueOff val="-1830615"/>
                <a:satOff val="7839"/>
                <a:lumOff val="42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Students must take a 30 minute unpaid break after 6 consecutive hours</a:t>
          </a:r>
        </a:p>
      </dsp:txBody>
      <dsp:txXfrm>
        <a:off x="6232642" y="572258"/>
        <a:ext cx="1887958" cy="1132775"/>
      </dsp:txXfrm>
    </dsp:sp>
    <dsp:sp modelId="{21857084-8902-4636-96AE-F040EB42B527}">
      <dsp:nvSpPr>
        <dsp:cNvPr id="0" name=""/>
        <dsp:cNvSpPr/>
      </dsp:nvSpPr>
      <dsp:spPr>
        <a:xfrm>
          <a:off x="2379" y="1893829"/>
          <a:ext cx="1887958" cy="1132775"/>
        </a:xfrm>
        <a:prstGeom prst="rect">
          <a:avLst/>
        </a:prstGeom>
        <a:gradFill rotWithShape="0">
          <a:gsLst>
            <a:gs pos="0">
              <a:schemeClr val="accent5">
                <a:hueOff val="-2440820"/>
                <a:satOff val="10452"/>
                <a:lumOff val="5602"/>
                <a:alphaOff val="0"/>
                <a:tint val="94000"/>
                <a:satMod val="103000"/>
                <a:lumMod val="102000"/>
              </a:schemeClr>
            </a:gs>
            <a:gs pos="50000">
              <a:schemeClr val="accent5">
                <a:hueOff val="-2440820"/>
                <a:satOff val="10452"/>
                <a:lumOff val="5602"/>
                <a:alphaOff val="0"/>
                <a:shade val="100000"/>
                <a:satMod val="110000"/>
                <a:lumMod val="100000"/>
              </a:schemeClr>
            </a:gs>
            <a:gs pos="100000">
              <a:schemeClr val="accent5">
                <a:hueOff val="-2440820"/>
                <a:satOff val="10452"/>
                <a:lumOff val="56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No overtime, holiday or work during campus closure </a:t>
          </a:r>
        </a:p>
        <a:p>
          <a:pPr marL="57150" lvl="1" indent="-57150" algn="l" defTabSz="400050">
            <a:lnSpc>
              <a:spcPct val="90000"/>
            </a:lnSpc>
            <a:spcBef>
              <a:spcPct val="0"/>
            </a:spcBef>
            <a:spcAft>
              <a:spcPct val="15000"/>
            </a:spcAft>
            <a:buChar char="•"/>
          </a:pPr>
          <a:r>
            <a:rPr lang="en-US" sz="900" kern="1200" dirty="0"/>
            <a:t>During campus closure, MPP must authorize FWS student to work on campus</a:t>
          </a:r>
        </a:p>
      </dsp:txBody>
      <dsp:txXfrm>
        <a:off x="2379" y="1893829"/>
        <a:ext cx="1887958" cy="1132775"/>
      </dsp:txXfrm>
    </dsp:sp>
    <dsp:sp modelId="{9D9F61FF-AA58-4339-93C7-F3E0DD081760}">
      <dsp:nvSpPr>
        <dsp:cNvPr id="0" name=""/>
        <dsp:cNvSpPr/>
      </dsp:nvSpPr>
      <dsp:spPr>
        <a:xfrm>
          <a:off x="2079134" y="1893829"/>
          <a:ext cx="1887958" cy="1132775"/>
        </a:xfrm>
        <a:prstGeom prst="rect">
          <a:avLst/>
        </a:prstGeom>
        <a:gradFill rotWithShape="0">
          <a:gsLst>
            <a:gs pos="0">
              <a:schemeClr val="accent5">
                <a:hueOff val="-3051025"/>
                <a:satOff val="13065"/>
                <a:lumOff val="7003"/>
                <a:alphaOff val="0"/>
                <a:tint val="94000"/>
                <a:satMod val="103000"/>
                <a:lumMod val="102000"/>
              </a:schemeClr>
            </a:gs>
            <a:gs pos="50000">
              <a:schemeClr val="accent5">
                <a:hueOff val="-3051025"/>
                <a:satOff val="13065"/>
                <a:lumOff val="7003"/>
                <a:alphaOff val="0"/>
                <a:shade val="100000"/>
                <a:satMod val="110000"/>
                <a:lumMod val="100000"/>
              </a:schemeClr>
            </a:gs>
            <a:gs pos="100000">
              <a:schemeClr val="accent5">
                <a:hueOff val="-3051025"/>
                <a:satOff val="13065"/>
                <a:lumOff val="700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Timesheets must be signed by student, lead/supervisor and program administrator (MPP)</a:t>
          </a:r>
        </a:p>
      </dsp:txBody>
      <dsp:txXfrm>
        <a:off x="2079134" y="1893829"/>
        <a:ext cx="1887958" cy="1132775"/>
      </dsp:txXfrm>
    </dsp:sp>
    <dsp:sp modelId="{45EECA3F-1677-4C91-A5A4-3BA821C7D242}">
      <dsp:nvSpPr>
        <dsp:cNvPr id="0" name=""/>
        <dsp:cNvSpPr/>
      </dsp:nvSpPr>
      <dsp:spPr>
        <a:xfrm>
          <a:off x="4155888" y="1893829"/>
          <a:ext cx="1887958" cy="1132775"/>
        </a:xfrm>
        <a:prstGeom prst="rect">
          <a:avLst/>
        </a:prstGeom>
        <a:gradFill rotWithShape="0">
          <a:gsLst>
            <a:gs pos="0">
              <a:schemeClr val="accent5">
                <a:hueOff val="-3661230"/>
                <a:satOff val="15678"/>
                <a:lumOff val="8403"/>
                <a:alphaOff val="0"/>
                <a:tint val="94000"/>
                <a:satMod val="103000"/>
                <a:lumMod val="102000"/>
              </a:schemeClr>
            </a:gs>
            <a:gs pos="50000">
              <a:schemeClr val="accent5">
                <a:hueOff val="-3661230"/>
                <a:satOff val="15678"/>
                <a:lumOff val="8403"/>
                <a:alphaOff val="0"/>
                <a:shade val="100000"/>
                <a:satMod val="110000"/>
                <a:lumMod val="100000"/>
              </a:schemeClr>
            </a:gs>
            <a:gs pos="100000">
              <a:schemeClr val="accent5">
                <a:hueOff val="-3661230"/>
                <a:satOff val="15678"/>
                <a:lumOff val="840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Falsified timesheets are subject to termination and disciplinary action by Office of Student Conduct and Ethical Development</a:t>
          </a:r>
        </a:p>
      </dsp:txBody>
      <dsp:txXfrm>
        <a:off x="4155888" y="1893829"/>
        <a:ext cx="1887958" cy="1132775"/>
      </dsp:txXfrm>
    </dsp:sp>
    <dsp:sp modelId="{676CCC57-0214-422E-846D-9E64828A1050}">
      <dsp:nvSpPr>
        <dsp:cNvPr id="0" name=""/>
        <dsp:cNvSpPr/>
      </dsp:nvSpPr>
      <dsp:spPr>
        <a:xfrm>
          <a:off x="6232642" y="1893829"/>
          <a:ext cx="1887958" cy="1132775"/>
        </a:xfrm>
        <a:prstGeom prst="rect">
          <a:avLst/>
        </a:prstGeom>
        <a:gradFill rotWithShape="0">
          <a:gsLst>
            <a:gs pos="0">
              <a:schemeClr val="accent5">
                <a:hueOff val="-4271435"/>
                <a:satOff val="18291"/>
                <a:lumOff val="9804"/>
                <a:alphaOff val="0"/>
                <a:tint val="94000"/>
                <a:satMod val="103000"/>
                <a:lumMod val="102000"/>
              </a:schemeClr>
            </a:gs>
            <a:gs pos="50000">
              <a:schemeClr val="accent5">
                <a:hueOff val="-4271435"/>
                <a:satOff val="18291"/>
                <a:lumOff val="9804"/>
                <a:alphaOff val="0"/>
                <a:shade val="100000"/>
                <a:satMod val="110000"/>
                <a:lumMod val="100000"/>
              </a:schemeClr>
            </a:gs>
            <a:gs pos="100000">
              <a:schemeClr val="accent5">
                <a:hueOff val="-4271435"/>
                <a:satOff val="18291"/>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TURN IN TIMESHEETS BY POSTED DEADLINE -  NO LATE TIME SHEETS WILL BE ACCEPTED – DEPARTMENT WILL BE RESPONSIBLE FOR PAYING THE STUDENT 100% OF THEIR WAGES</a:t>
          </a:r>
          <a:endParaRPr lang="en-US" sz="1100" kern="1200"/>
        </a:p>
      </dsp:txBody>
      <dsp:txXfrm>
        <a:off x="6232642" y="1893829"/>
        <a:ext cx="1887958" cy="11327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7722970-3210-4A70-B84C-B931A89FCF84}" type="datetimeFigureOut">
              <a:rPr lang="en-US" smtClean="0"/>
              <a:t>7/20/2022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A9C49A-7423-4FCD-BCA6-3E0C8C2D5C55}" type="slidenum">
              <a:rPr lang="en-US" smtClean="0"/>
              <a:t>‹#›</a:t>
            </a:fld>
            <a:endParaRPr lang="en-US"/>
          </a:p>
        </p:txBody>
      </p:sp>
    </p:spTree>
    <p:extLst>
      <p:ext uri="{BB962C8B-B14F-4D97-AF65-F5344CB8AC3E}">
        <p14:creationId xmlns:p14="http://schemas.microsoft.com/office/powerpoint/2010/main" val="39835749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AB853054-80B9-4D29-977A-CC645B920690}" type="datetimeFigureOut">
              <a:rPr lang="en-US" smtClean="0"/>
              <a:t>7/20/2022</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73035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9676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3367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E7FE431-F565-4078-9D31-62474CD2C485}"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17467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37920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B853054-80B9-4D29-977A-CC645B920690}"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585815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B853054-80B9-4D29-977A-CC645B920690}"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38444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53054-80B9-4D29-977A-CC645B920690}"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342123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AB853054-80B9-4D29-977A-CC645B920690}" type="datetimeFigureOut">
              <a:rPr lang="en-US" smtClean="0"/>
              <a:t>7/20/2022</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E7FE431-F565-4078-9D31-62474CD2C485}" type="slidenum">
              <a:rPr lang="en-US" smtClean="0"/>
              <a:t>‹#›</a:t>
            </a:fld>
            <a:endParaRPr lang="en-US"/>
          </a:p>
        </p:txBody>
      </p:sp>
    </p:spTree>
    <p:extLst>
      <p:ext uri="{BB962C8B-B14F-4D97-AF65-F5344CB8AC3E}">
        <p14:creationId xmlns:p14="http://schemas.microsoft.com/office/powerpoint/2010/main" val="274133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53054-80B9-4D29-977A-CC645B920690}"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84589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AB853054-80B9-4D29-977A-CC645B920690}" type="datetimeFigureOut">
              <a:rPr lang="en-US" smtClean="0"/>
              <a:t>7/20/2022</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7820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37727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853054-80B9-4D29-977A-CC645B920690}"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98842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853054-80B9-4D29-977A-CC645B920690}"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06534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B853054-80B9-4D29-977A-CC645B920690}"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56896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43820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67058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853054-80B9-4D29-977A-CC645B920690}" type="datetimeFigureOut">
              <a:rPr lang="en-US" smtClean="0"/>
              <a:t>7/20/2022</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E7FE431-F565-4078-9D31-62474CD2C485}" type="slidenum">
              <a:rPr lang="en-US" smtClean="0"/>
              <a:t>‹#›</a:t>
            </a:fld>
            <a:endParaRPr lang="en-US"/>
          </a:p>
        </p:txBody>
      </p:sp>
    </p:spTree>
    <p:extLst>
      <p:ext uri="{BB962C8B-B14F-4D97-AF65-F5344CB8AC3E}">
        <p14:creationId xmlns:p14="http://schemas.microsoft.com/office/powerpoint/2010/main" val="2672278676"/>
      </p:ext>
    </p:extLst>
  </p:cSld>
  <p:clrMap bg1="dk1" tx1="lt1" bg2="dk2" tx2="lt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 id="2147484470" r:id="rId14"/>
    <p:sldLayoutId id="2147484471" r:id="rId15"/>
    <p:sldLayoutId id="2147484472" r:id="rId16"/>
    <p:sldLayoutId id="214748447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susb.az1.qualtrics.com/jfe/form/SV_2nw0pbSTLDs2QcJ"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workstudy@csusb.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Lizzet.lopez@csusb.edu" TargetMode="External"/><Relationship Id="rId2" Type="http://schemas.openxmlformats.org/officeDocument/2006/relationships/hyperlink" Target="mailto:paguiler@csusb.edu"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 </a:t>
            </a:r>
            <a:br>
              <a:rPr lang="en-US" dirty="0"/>
            </a:br>
            <a:r>
              <a:rPr lang="en-US" dirty="0"/>
              <a:t>Work-Study (FWS)</a:t>
            </a:r>
          </a:p>
        </p:txBody>
      </p:sp>
      <p:sp>
        <p:nvSpPr>
          <p:cNvPr id="3" name="Subtitle 2"/>
          <p:cNvSpPr>
            <a:spLocks noGrp="1"/>
          </p:cNvSpPr>
          <p:nvPr>
            <p:ph type="subTitle" idx="1"/>
          </p:nvPr>
        </p:nvSpPr>
        <p:spPr>
          <a:xfrm>
            <a:off x="510241" y="4394040"/>
            <a:ext cx="6108101" cy="1397160"/>
          </a:xfrm>
        </p:spPr>
        <p:txBody>
          <a:bodyPr>
            <a:noAutofit/>
          </a:bodyPr>
          <a:lstStyle/>
          <a:p>
            <a:r>
              <a:rPr lang="en-US" sz="1600" dirty="0"/>
              <a:t>Year End, Summer &amp; Fall Employment</a:t>
            </a:r>
          </a:p>
          <a:p>
            <a:r>
              <a:rPr lang="en-US" sz="1600" dirty="0"/>
              <a:t>Presented by:  </a:t>
            </a:r>
          </a:p>
          <a:p>
            <a:r>
              <a:rPr lang="en-US" sz="1600" dirty="0"/>
              <a:t>         		     	                    Patricia Aguilera &amp; Leslie Delgadillo 	</a:t>
            </a:r>
          </a:p>
        </p:txBody>
      </p:sp>
    </p:spTree>
    <p:extLst>
      <p:ext uri="{BB962C8B-B14F-4D97-AF65-F5344CB8AC3E}">
        <p14:creationId xmlns:p14="http://schemas.microsoft.com/office/powerpoint/2010/main" val="252726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 to hire a FWS student</a:t>
            </a:r>
            <a:br>
              <a:rPr lang="en-US" dirty="0"/>
            </a:br>
            <a:endParaRPr lang="en-US" dirty="0"/>
          </a:p>
        </p:txBody>
      </p:sp>
      <p:sp>
        <p:nvSpPr>
          <p:cNvPr id="3" name="Content Placeholder 2"/>
          <p:cNvSpPr>
            <a:spLocks noGrp="1"/>
          </p:cNvSpPr>
          <p:nvPr>
            <p:ph idx="1"/>
          </p:nvPr>
        </p:nvSpPr>
        <p:spPr>
          <a:xfrm>
            <a:off x="540784" y="2743200"/>
            <a:ext cx="6887389" cy="3599316"/>
          </a:xfrm>
        </p:spPr>
        <p:txBody>
          <a:bodyPr>
            <a:normAutofit fontScale="70000" lnSpcReduction="20000"/>
          </a:bodyPr>
          <a:lstStyle/>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r>
              <a:rPr lang="en-US" u="sng" dirty="0">
                <a:hlinkClick r:id="rId2"/>
              </a:rPr>
              <a:t>http://csusb.az1.qualtrics.com/jfe/form/SV_2nw0pbSTLDs2QcJ</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33600"/>
            <a:ext cx="5677692" cy="3581400"/>
          </a:xfrm>
          <a:prstGeom prst="rect">
            <a:avLst/>
          </a:prstGeom>
        </p:spPr>
      </p:pic>
      <p:sp>
        <p:nvSpPr>
          <p:cNvPr id="6" name="Left Arrow 5"/>
          <p:cNvSpPr/>
          <p:nvPr/>
        </p:nvSpPr>
        <p:spPr>
          <a:xfrm rot="20406874">
            <a:off x="3629387" y="4114800"/>
            <a:ext cx="350519" cy="2286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50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br>
              <a:rPr lang="en-US"/>
            </a:br>
            <a:r>
              <a:rPr lang="en-US"/>
              <a:t>FWS Hiring Instructions</a:t>
            </a:r>
            <a:br>
              <a:rPr lang="en-US"/>
            </a:br>
            <a:endParaRPr lang="en-US" dirty="0"/>
          </a:p>
        </p:txBody>
      </p:sp>
      <p:graphicFrame>
        <p:nvGraphicFramePr>
          <p:cNvPr id="35" name="Content Placeholder 2">
            <a:extLst>
              <a:ext uri="{FF2B5EF4-FFF2-40B4-BE49-F238E27FC236}">
                <a16:creationId xmlns:a16="http://schemas.microsoft.com/office/drawing/2014/main" id="{A4CDE625-08FA-192D-EE67-02DC2203EE8F}"/>
              </a:ext>
            </a:extLst>
          </p:cNvPr>
          <p:cNvGraphicFramePr>
            <a:graphicFrameLocks noGrp="1"/>
          </p:cNvGraphicFramePr>
          <p:nvPr>
            <p:ph idx="1"/>
          </p:nvPr>
        </p:nvGraphicFramePr>
        <p:xfrm>
          <a:off x="1043492" y="2286000"/>
          <a:ext cx="710990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37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6" name="Rectangle 10">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12">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68" name="Rectangle 14">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6">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a:normAutofit/>
          </a:bodyPr>
          <a:lstStyle/>
          <a:p>
            <a:r>
              <a:rPr lang="en-US" sz="2100"/>
              <a:t>FWS WORK AUTHORIZATION</a:t>
            </a:r>
          </a:p>
        </p:txBody>
      </p:sp>
      <p:pic>
        <p:nvPicPr>
          <p:cNvPr id="70" name="Picture 18">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71" name="Content Placeholder 7">
            <a:extLst>
              <a:ext uri="{FF2B5EF4-FFF2-40B4-BE49-F238E27FC236}">
                <a16:creationId xmlns:a16="http://schemas.microsoft.com/office/drawing/2014/main" id="{C53A84D6-19D0-9B87-7D44-798FBFF00B32}"/>
              </a:ext>
            </a:extLst>
          </p:cNvPr>
          <p:cNvSpPr>
            <a:spLocks noGrp="1"/>
          </p:cNvSpPr>
          <p:nvPr>
            <p:ph idx="1"/>
          </p:nvPr>
        </p:nvSpPr>
        <p:spPr>
          <a:xfrm>
            <a:off x="510240" y="2336873"/>
            <a:ext cx="2742217" cy="3599316"/>
          </a:xfrm>
        </p:spPr>
        <p:txBody>
          <a:bodyPr>
            <a:normAutofit lnSpcReduction="10000"/>
          </a:bodyPr>
          <a:lstStyle/>
          <a:p>
            <a:r>
              <a:rPr lang="en-US" sz="1200" dirty="0"/>
              <a:t>Part A</a:t>
            </a:r>
          </a:p>
          <a:p>
            <a:pPr lvl="1"/>
            <a:r>
              <a:rPr lang="en-US" sz="800" dirty="0"/>
              <a:t>Requests student’s demographic information</a:t>
            </a:r>
          </a:p>
          <a:p>
            <a:pPr lvl="1"/>
            <a:r>
              <a:rPr lang="en-US" sz="800" dirty="0"/>
              <a:t>FWS award</a:t>
            </a:r>
          </a:p>
          <a:p>
            <a:r>
              <a:rPr lang="en-US" sz="1200" dirty="0"/>
              <a:t>Part B</a:t>
            </a:r>
          </a:p>
          <a:p>
            <a:pPr lvl="1"/>
            <a:r>
              <a:rPr lang="en-US" sz="800" dirty="0"/>
              <a:t>To be completed by Lead/Supervisor</a:t>
            </a:r>
          </a:p>
          <a:p>
            <a:pPr lvl="2"/>
            <a:r>
              <a:rPr lang="en-US" sz="600" dirty="0"/>
              <a:t>Department</a:t>
            </a:r>
          </a:p>
          <a:p>
            <a:pPr lvl="2"/>
            <a:r>
              <a:rPr lang="en-US" sz="600" dirty="0"/>
              <a:t>Unit #</a:t>
            </a:r>
          </a:p>
          <a:p>
            <a:pPr lvl="2"/>
            <a:r>
              <a:rPr lang="en-US" sz="600" dirty="0"/>
              <a:t>Hourly rate</a:t>
            </a:r>
          </a:p>
          <a:p>
            <a:pPr lvl="2"/>
            <a:r>
              <a:rPr lang="en-US" sz="600" dirty="0"/>
              <a:t>Lead/Supervisor/MPP contact info.</a:t>
            </a:r>
          </a:p>
          <a:p>
            <a:pPr lvl="2"/>
            <a:r>
              <a:rPr lang="en-US" sz="600" dirty="0"/>
              <a:t>Timekeeper</a:t>
            </a:r>
          </a:p>
          <a:p>
            <a:pPr lvl="2"/>
            <a:r>
              <a:rPr lang="en-US" sz="600" dirty="0"/>
              <a:t>Effective and end date</a:t>
            </a:r>
          </a:p>
          <a:p>
            <a:pPr lvl="2"/>
            <a:r>
              <a:rPr lang="en-US" sz="600" dirty="0"/>
              <a:t>Weekly hours</a:t>
            </a:r>
          </a:p>
          <a:p>
            <a:pPr lvl="2"/>
            <a:r>
              <a:rPr lang="en-US" sz="600" dirty="0"/>
              <a:t>Handshake Job Positing ID</a:t>
            </a:r>
          </a:p>
          <a:p>
            <a:pPr lvl="2"/>
            <a:r>
              <a:rPr lang="en-US" sz="600" dirty="0"/>
              <a:t>Background Clearance</a:t>
            </a:r>
          </a:p>
          <a:p>
            <a:r>
              <a:rPr lang="en-US" sz="1200" dirty="0"/>
              <a:t>Part C</a:t>
            </a:r>
          </a:p>
          <a:p>
            <a:pPr lvl="1"/>
            <a:r>
              <a:rPr lang="en-US" sz="800" dirty="0"/>
              <a:t>Requests student’s initials that they are responsible for enrolling half-time, maintaining SAP</a:t>
            </a:r>
          </a:p>
          <a:p>
            <a:pPr lvl="1"/>
            <a:r>
              <a:rPr lang="en-US" sz="800" dirty="0"/>
              <a:t>Requests Lead/Supervisor’s initials that they agree to verify student’s enrollment each term</a:t>
            </a:r>
          </a:p>
          <a:p>
            <a:pPr lvl="1"/>
            <a:r>
              <a:rPr lang="en-US" sz="800" dirty="0"/>
              <a:t>Request Finance Chart Field String </a:t>
            </a:r>
            <a:endParaRPr lang="en-US" sz="1200" dirty="0"/>
          </a:p>
          <a:p>
            <a:endParaRPr lang="en-US" sz="1200" dirty="0"/>
          </a:p>
        </p:txBody>
      </p:sp>
      <p:sp>
        <p:nvSpPr>
          <p:cNvPr id="72" name="Rectangle 20">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813" y="992201"/>
            <a:ext cx="4221951" cy="4866803"/>
          </a:xfrm>
          <a:prstGeom prst="rect">
            <a:avLst/>
          </a:prstGeom>
          <a:ln>
            <a:noFill/>
          </a:ln>
          <a:effectLst/>
        </p:spPr>
      </p:pic>
    </p:spTree>
    <p:extLst>
      <p:ext uri="{BB962C8B-B14F-4D97-AF65-F5344CB8AC3E}">
        <p14:creationId xmlns:p14="http://schemas.microsoft.com/office/powerpoint/2010/main" val="162582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9"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71"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a:normAutofit/>
          </a:bodyPr>
          <a:lstStyle/>
          <a:p>
            <a:r>
              <a:rPr lang="en-US" sz="2100"/>
              <a:t>TERMS OF EMPLOYMENT</a:t>
            </a:r>
          </a:p>
        </p:txBody>
      </p:sp>
      <p:pic>
        <p:nvPicPr>
          <p:cNvPr id="73"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74" name="Content Placeholder 8">
            <a:extLst>
              <a:ext uri="{FF2B5EF4-FFF2-40B4-BE49-F238E27FC236}">
                <a16:creationId xmlns:a16="http://schemas.microsoft.com/office/drawing/2014/main" id="{E7D41AB2-D159-1BDC-F3D9-DD41F8FADADD}"/>
              </a:ext>
            </a:extLst>
          </p:cNvPr>
          <p:cNvSpPr>
            <a:spLocks noGrp="1"/>
          </p:cNvSpPr>
          <p:nvPr>
            <p:ph idx="1"/>
          </p:nvPr>
        </p:nvSpPr>
        <p:spPr>
          <a:xfrm>
            <a:off x="510240" y="2336873"/>
            <a:ext cx="2742217" cy="3599316"/>
          </a:xfrm>
        </p:spPr>
        <p:txBody>
          <a:bodyPr>
            <a:normAutofit/>
          </a:bodyPr>
          <a:lstStyle/>
          <a:p>
            <a:r>
              <a:rPr lang="en-US" sz="1200" dirty="0"/>
              <a:t>Requires student, lead/supervisor, MPP signatures</a:t>
            </a:r>
          </a:p>
          <a:p>
            <a:r>
              <a:rPr lang="en-US" sz="1200" dirty="0"/>
              <a:t>All must agree to the Terms of Employment to participate in the FWS program and follow the rules</a:t>
            </a:r>
          </a:p>
          <a:p>
            <a:r>
              <a:rPr lang="en-US" sz="1200" dirty="0"/>
              <a:t>Violation of the FWS rules may result in termination from the FWS program</a:t>
            </a:r>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067" y="2006612"/>
            <a:ext cx="4702109" cy="284477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6853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2"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3"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04"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0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7" name="Rectangle 18">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20">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109" name="Rectangle 22">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24">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11" name="Rectangle 26">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200" y="2063262"/>
            <a:ext cx="3403093" cy="2661138"/>
          </a:xfrm>
        </p:spPr>
        <p:txBody>
          <a:bodyPr vert="horz" lIns="91440" tIns="45720" rIns="91440" bIns="45720" rtlCol="0" anchor="b">
            <a:normAutofit/>
          </a:bodyPr>
          <a:lstStyle/>
          <a:p>
            <a:pPr algn="r"/>
            <a:r>
              <a:rPr lang="en-US" sz="4800" dirty="0"/>
              <a:t>ISA CONTRACT LETTER</a:t>
            </a:r>
          </a:p>
        </p:txBody>
      </p:sp>
      <p:pic>
        <p:nvPicPr>
          <p:cNvPr id="4" name="Picture 3"/>
          <p:cNvPicPr>
            <a:picLocks noChangeAspect="1"/>
          </p:cNvPicPr>
          <p:nvPr/>
        </p:nvPicPr>
        <p:blipFill>
          <a:blip r:embed="rId6"/>
          <a:stretch>
            <a:fillRect/>
          </a:stretch>
        </p:blipFill>
        <p:spPr>
          <a:xfrm>
            <a:off x="4323892" y="640080"/>
            <a:ext cx="397484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49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55" name="Rectangle 10">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12">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57" name="Rectangle 14">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6">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a:normAutofit/>
          </a:bodyPr>
          <a:lstStyle/>
          <a:p>
            <a:r>
              <a:rPr lang="en-US" sz="2100" dirty="0"/>
              <a:t>DESCRIPTION OF DUTIES FORM (DOD)</a:t>
            </a:r>
          </a:p>
        </p:txBody>
      </p:sp>
      <p:pic>
        <p:nvPicPr>
          <p:cNvPr id="59" name="Picture 18">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60" name="Content Placeholder 7">
            <a:extLst>
              <a:ext uri="{FF2B5EF4-FFF2-40B4-BE49-F238E27FC236}">
                <a16:creationId xmlns:a16="http://schemas.microsoft.com/office/drawing/2014/main" id="{44941BD1-B2AE-2056-29ED-2D540AFFA432}"/>
              </a:ext>
            </a:extLst>
          </p:cNvPr>
          <p:cNvSpPr>
            <a:spLocks noGrp="1"/>
          </p:cNvSpPr>
          <p:nvPr>
            <p:ph idx="1"/>
          </p:nvPr>
        </p:nvSpPr>
        <p:spPr>
          <a:xfrm>
            <a:off x="510240" y="2336873"/>
            <a:ext cx="2742217" cy="3599316"/>
          </a:xfrm>
        </p:spPr>
        <p:txBody>
          <a:bodyPr>
            <a:normAutofit/>
          </a:bodyPr>
          <a:lstStyle/>
          <a:p>
            <a:r>
              <a:rPr lang="en-US" sz="1200" dirty="0"/>
              <a:t>Lead/Supervisor completes the following</a:t>
            </a:r>
          </a:p>
          <a:p>
            <a:pPr lvl="1"/>
            <a:r>
              <a:rPr lang="en-US" sz="800" dirty="0"/>
              <a:t>Term:  Fall or Spring</a:t>
            </a:r>
          </a:p>
          <a:p>
            <a:pPr lvl="1"/>
            <a:r>
              <a:rPr lang="en-US" sz="800" dirty="0"/>
              <a:t>Lead/Supervisor’s name</a:t>
            </a:r>
          </a:p>
          <a:p>
            <a:pPr lvl="1"/>
            <a:r>
              <a:rPr lang="en-US" sz="800" dirty="0"/>
              <a:t>Location:  department/district/tutorial agency</a:t>
            </a:r>
          </a:p>
          <a:p>
            <a:pPr lvl="1"/>
            <a:r>
              <a:rPr lang="en-US" sz="800" dirty="0"/>
              <a:t>Day/Time:  ISA work schedule</a:t>
            </a:r>
          </a:p>
          <a:p>
            <a:pPr lvl="1"/>
            <a:r>
              <a:rPr lang="en-US" sz="800" dirty="0"/>
              <a:t>Employer</a:t>
            </a:r>
          </a:p>
          <a:p>
            <a:r>
              <a:rPr lang="en-US" sz="1200" dirty="0"/>
              <a:t>Check off job duties ISA will be performing</a:t>
            </a:r>
          </a:p>
          <a:p>
            <a:r>
              <a:rPr lang="en-US" sz="1200" dirty="0"/>
              <a:t>Answer Y/N if the lead/supervisor will perform class observation</a:t>
            </a:r>
          </a:p>
          <a:p>
            <a:r>
              <a:rPr lang="en-US" sz="1200" dirty="0"/>
              <a:t>Lead/Supervisor &amp; ISA sign and date form</a:t>
            </a:r>
          </a:p>
          <a:p>
            <a:r>
              <a:rPr lang="en-US" sz="1200" dirty="0"/>
              <a:t>DOD must be completed at the beginning of each term</a:t>
            </a:r>
          </a:p>
        </p:txBody>
      </p:sp>
      <p:sp>
        <p:nvSpPr>
          <p:cNvPr id="61" name="Rectangle 20">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4"/>
          <a:stretch>
            <a:fillRect/>
          </a:stretch>
        </p:blipFill>
        <p:spPr>
          <a:xfrm>
            <a:off x="4600232" y="955591"/>
            <a:ext cx="3411113" cy="4940024"/>
          </a:xfrm>
          <a:prstGeom prst="rect">
            <a:avLst/>
          </a:prstGeom>
          <a:ln>
            <a:noFill/>
          </a:ln>
          <a:effectLst/>
        </p:spPr>
      </p:pic>
    </p:spTree>
    <p:extLst>
      <p:ext uri="{BB962C8B-B14F-4D97-AF65-F5344CB8AC3E}">
        <p14:creationId xmlns:p14="http://schemas.microsoft.com/office/powerpoint/2010/main" val="353097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6" name="Rectangle 15">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a:normAutofit/>
          </a:bodyPr>
          <a:lstStyle/>
          <a:p>
            <a:r>
              <a:rPr lang="en-US" sz="2100"/>
              <a:t>FWS ROUTING SLIP</a:t>
            </a:r>
          </a:p>
        </p:txBody>
      </p:sp>
      <p:pic>
        <p:nvPicPr>
          <p:cNvPr id="20" name="Picture 19">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9" name="Content Placeholder 8">
            <a:extLst>
              <a:ext uri="{FF2B5EF4-FFF2-40B4-BE49-F238E27FC236}">
                <a16:creationId xmlns:a16="http://schemas.microsoft.com/office/drawing/2014/main" id="{DBC46A1F-839F-EF13-D410-85EFB58E7097}"/>
              </a:ext>
            </a:extLst>
          </p:cNvPr>
          <p:cNvSpPr>
            <a:spLocks noGrp="1"/>
          </p:cNvSpPr>
          <p:nvPr>
            <p:ph idx="1"/>
          </p:nvPr>
        </p:nvSpPr>
        <p:spPr>
          <a:xfrm>
            <a:off x="510240" y="2336873"/>
            <a:ext cx="2742217" cy="3599316"/>
          </a:xfrm>
        </p:spPr>
        <p:txBody>
          <a:bodyPr>
            <a:normAutofit/>
          </a:bodyPr>
          <a:lstStyle/>
          <a:p>
            <a:r>
              <a:rPr lang="en-US" sz="1200" dirty="0"/>
              <a:t>The FWS Routing Slip serves as confirmation that the student has been hired into PeopleSoft and your FWS student may begin working</a:t>
            </a:r>
          </a:p>
          <a:p>
            <a:r>
              <a:rPr lang="en-US" sz="1200" dirty="0"/>
              <a:t>Do not permit your FWS student to work prior to receipt of the FWS Routing Slip or you will have to hire and pay out of your own department funds</a:t>
            </a:r>
          </a:p>
        </p:txBody>
      </p:sp>
      <p:sp>
        <p:nvSpPr>
          <p:cNvPr id="22" name="Rectangle 21">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6869E7-95F1-DC08-3575-8EEEB6E86CBD}"/>
              </a:ext>
            </a:extLst>
          </p:cNvPr>
          <p:cNvPicPr>
            <a:picLocks noChangeAspect="1"/>
          </p:cNvPicPr>
          <p:nvPr/>
        </p:nvPicPr>
        <p:blipFill>
          <a:blip r:embed="rId4"/>
          <a:stretch>
            <a:fillRect/>
          </a:stretch>
        </p:blipFill>
        <p:spPr>
          <a:xfrm>
            <a:off x="3952204" y="609600"/>
            <a:ext cx="4704490" cy="5605605"/>
          </a:xfrm>
          <a:prstGeom prst="rect">
            <a:avLst/>
          </a:prstGeom>
        </p:spPr>
      </p:pic>
    </p:spTree>
    <p:extLst>
      <p:ext uri="{BB962C8B-B14F-4D97-AF65-F5344CB8AC3E}">
        <p14:creationId xmlns:p14="http://schemas.microsoft.com/office/powerpoint/2010/main" val="25584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Time Reporting - Payroll</a:t>
            </a:r>
          </a:p>
        </p:txBody>
      </p:sp>
      <p:graphicFrame>
        <p:nvGraphicFramePr>
          <p:cNvPr id="5" name="Content Placeholder 2">
            <a:extLst>
              <a:ext uri="{FF2B5EF4-FFF2-40B4-BE49-F238E27FC236}">
                <a16:creationId xmlns:a16="http://schemas.microsoft.com/office/drawing/2014/main" id="{F9826195-920A-068F-4C26-C5473CDEA67D}"/>
              </a:ext>
            </a:extLst>
          </p:cNvPr>
          <p:cNvGraphicFramePr>
            <a:graphicFrameLocks noGrp="1"/>
          </p:cNvGraphicFramePr>
          <p:nvPr>
            <p:ph idx="1"/>
            <p:extLst>
              <p:ext uri="{D42A27DB-BD31-4B8C-83A1-F6EECF244321}">
                <p14:modId xmlns:p14="http://schemas.microsoft.com/office/powerpoint/2010/main" val="3226603757"/>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53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Time Reporting - Continued</a:t>
            </a:r>
            <a:endParaRPr lang="en-US" dirty="0"/>
          </a:p>
        </p:txBody>
      </p:sp>
      <p:graphicFrame>
        <p:nvGraphicFramePr>
          <p:cNvPr id="23" name="Content Placeholder 2">
            <a:extLst>
              <a:ext uri="{FF2B5EF4-FFF2-40B4-BE49-F238E27FC236}">
                <a16:creationId xmlns:a16="http://schemas.microsoft.com/office/drawing/2014/main" id="{B216F9F3-5664-BC5F-146A-E51542A33832}"/>
              </a:ext>
            </a:extLst>
          </p:cNvPr>
          <p:cNvGraphicFramePr>
            <a:graphicFrameLocks noGrp="1"/>
          </p:cNvGraphicFramePr>
          <p:nvPr>
            <p:ph idx="1"/>
            <p:extLst>
              <p:ext uri="{D42A27DB-BD31-4B8C-83A1-F6EECF244321}">
                <p14:modId xmlns:p14="http://schemas.microsoft.com/office/powerpoint/2010/main" val="1332664731"/>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0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TIMESHEET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855581" y="2620169"/>
            <a:ext cx="4876802" cy="3598863"/>
          </a:xfrm>
        </p:spPr>
      </p:pic>
      <p:sp>
        <p:nvSpPr>
          <p:cNvPr id="3" name="Right Arrow 2"/>
          <p:cNvSpPr/>
          <p:nvPr/>
        </p:nvSpPr>
        <p:spPr>
          <a:xfrm>
            <a:off x="1905000" y="5638800"/>
            <a:ext cx="589551" cy="30479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ight Arrow 4"/>
          <p:cNvSpPr/>
          <p:nvPr/>
        </p:nvSpPr>
        <p:spPr>
          <a:xfrm>
            <a:off x="1904999" y="6090631"/>
            <a:ext cx="589549" cy="33759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2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2" name="Rectangle 43">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45">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4" name="Rectangle 47">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49">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96" name="Rectangle 51">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Agenda </a:t>
            </a:r>
          </a:p>
        </p:txBody>
      </p:sp>
      <p:graphicFrame>
        <p:nvGraphicFramePr>
          <p:cNvPr id="39" name="Content Placeholder 2">
            <a:extLst>
              <a:ext uri="{FF2B5EF4-FFF2-40B4-BE49-F238E27FC236}">
                <a16:creationId xmlns:a16="http://schemas.microsoft.com/office/drawing/2014/main" id="{85251C6A-A511-3E3A-5FA7-0ABFF4E9B9D2}"/>
              </a:ext>
            </a:extLst>
          </p:cNvPr>
          <p:cNvGraphicFramePr>
            <a:graphicFrameLocks noGrp="1"/>
          </p:cNvGraphicFramePr>
          <p:nvPr>
            <p:ph idx="1"/>
            <p:extLst>
              <p:ext uri="{D42A27DB-BD31-4B8C-83A1-F6EECF244321}">
                <p14:modId xmlns:p14="http://schemas.microsoft.com/office/powerpoint/2010/main" val="2279346575"/>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69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24" name="Rectangle 2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a:normAutofit/>
          </a:bodyPr>
          <a:lstStyle/>
          <a:p>
            <a:r>
              <a:rPr lang="en-US" sz="2100"/>
              <a:t>FWS Payroll Calendar </a:t>
            </a:r>
          </a:p>
        </p:txBody>
      </p:sp>
      <p:pic>
        <p:nvPicPr>
          <p:cNvPr id="28" name="Picture 2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17" name="Content Placeholder 16">
            <a:extLst>
              <a:ext uri="{FF2B5EF4-FFF2-40B4-BE49-F238E27FC236}">
                <a16:creationId xmlns:a16="http://schemas.microsoft.com/office/drawing/2014/main" id="{13F36301-C442-F271-3E98-4979F71BC748}"/>
              </a:ext>
            </a:extLst>
          </p:cNvPr>
          <p:cNvSpPr>
            <a:spLocks noGrp="1"/>
          </p:cNvSpPr>
          <p:nvPr>
            <p:ph idx="1"/>
          </p:nvPr>
        </p:nvSpPr>
        <p:spPr>
          <a:xfrm>
            <a:off x="510240" y="2336873"/>
            <a:ext cx="2742217" cy="3599316"/>
          </a:xfrm>
        </p:spPr>
        <p:txBody>
          <a:bodyPr>
            <a:normAutofit/>
          </a:bodyPr>
          <a:lstStyle/>
          <a:p>
            <a:r>
              <a:rPr lang="en-US" sz="1200" dirty="0"/>
              <a:t>FWS Payroll is due on the 1</a:t>
            </a:r>
            <a:r>
              <a:rPr lang="en-US" sz="1200" baseline="30000" dirty="0"/>
              <a:t>st</a:t>
            </a:r>
            <a:r>
              <a:rPr lang="en-US" sz="1200" dirty="0"/>
              <a:t> of the month to </a:t>
            </a:r>
            <a:r>
              <a:rPr lang="en-US" sz="1200" dirty="0">
                <a:hlinkClick r:id="rId4"/>
              </a:rPr>
              <a:t>workstudy@csusb.edu</a:t>
            </a:r>
            <a:endParaRPr lang="en-US" sz="1200" dirty="0"/>
          </a:p>
          <a:p>
            <a:r>
              <a:rPr lang="en-US" sz="1200" dirty="0"/>
              <a:t>Email copies of student listing, FWS timesheet, class schedule to </a:t>
            </a:r>
            <a:r>
              <a:rPr lang="en-US" sz="1200" dirty="0">
                <a:hlinkClick r:id="rId4"/>
              </a:rPr>
              <a:t>workstudy@csusb.edu</a:t>
            </a:r>
            <a:endParaRPr lang="en-US" sz="1200" dirty="0"/>
          </a:p>
          <a:p>
            <a:r>
              <a:rPr lang="en-US" sz="1200" dirty="0"/>
              <a:t>Submit “Revised” listing, timesheet &amp; class schedule to workstudy@csusb.edu</a:t>
            </a:r>
          </a:p>
          <a:p>
            <a:r>
              <a:rPr lang="en-US" sz="1200" dirty="0"/>
              <a:t>FWS students are paid on the 15</a:t>
            </a:r>
            <a:r>
              <a:rPr lang="en-US" sz="1200" baseline="30000" dirty="0"/>
              <a:t>th</a:t>
            </a:r>
            <a:r>
              <a:rPr lang="en-US" sz="1200" dirty="0"/>
              <a:t> of the month</a:t>
            </a:r>
          </a:p>
          <a:p>
            <a:r>
              <a:rPr lang="en-US" sz="1200" dirty="0"/>
              <a:t>Note maximum month hours</a:t>
            </a:r>
          </a:p>
          <a:p>
            <a:r>
              <a:rPr lang="en-US" sz="1200" dirty="0"/>
              <a:t>Note pay period dates</a:t>
            </a:r>
          </a:p>
          <a:p>
            <a:pPr lvl="1"/>
            <a:r>
              <a:rPr lang="en-US" sz="800" dirty="0"/>
              <a:t>Some months overlap</a:t>
            </a:r>
          </a:p>
          <a:p>
            <a:r>
              <a:rPr lang="en-US" sz="1200" dirty="0"/>
              <a:t>Note holidays and campus closures</a:t>
            </a:r>
          </a:p>
          <a:p>
            <a:endParaRPr lang="en-US" sz="1200" dirty="0"/>
          </a:p>
        </p:txBody>
      </p:sp>
      <p:pic>
        <p:nvPicPr>
          <p:cNvPr id="13" name="Content Placeholder 12">
            <a:extLst>
              <a:ext uri="{FF2B5EF4-FFF2-40B4-BE49-F238E27FC236}">
                <a16:creationId xmlns:a16="http://schemas.microsoft.com/office/drawing/2014/main" id="{5D8920F3-9A7C-4559-9D0A-47E8A0FD0FA8}"/>
              </a:ext>
            </a:extLst>
          </p:cNvPr>
          <p:cNvPicPr>
            <a:picLocks noChangeAspect="1"/>
          </p:cNvPicPr>
          <p:nvPr/>
        </p:nvPicPr>
        <p:blipFill>
          <a:blip r:embed="rId5"/>
          <a:stretch>
            <a:fillRect/>
          </a:stretch>
        </p:blipFill>
        <p:spPr>
          <a:xfrm>
            <a:off x="3957067" y="1718608"/>
            <a:ext cx="4702109" cy="342078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611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6596-408B-F0F6-C28A-AD987B73E426}"/>
              </a:ext>
            </a:extLst>
          </p:cNvPr>
          <p:cNvSpPr>
            <a:spLocks noGrp="1"/>
          </p:cNvSpPr>
          <p:nvPr>
            <p:ph type="title"/>
          </p:nvPr>
        </p:nvSpPr>
        <p:spPr/>
        <p:txBody>
          <a:bodyPr/>
          <a:lstStyle/>
          <a:p>
            <a:pPr algn="just"/>
            <a:r>
              <a:rPr lang="en-US" dirty="0"/>
              <a:t>July/August Pay Periods</a:t>
            </a:r>
          </a:p>
        </p:txBody>
      </p:sp>
      <p:sp>
        <p:nvSpPr>
          <p:cNvPr id="3" name="Content Placeholder 2">
            <a:extLst>
              <a:ext uri="{FF2B5EF4-FFF2-40B4-BE49-F238E27FC236}">
                <a16:creationId xmlns:a16="http://schemas.microsoft.com/office/drawing/2014/main" id="{8500F0B7-E5FC-22B5-BA1B-827FEACF7489}"/>
              </a:ext>
            </a:extLst>
          </p:cNvPr>
          <p:cNvSpPr>
            <a:spLocks noGrp="1"/>
          </p:cNvSpPr>
          <p:nvPr>
            <p:ph idx="1"/>
          </p:nvPr>
        </p:nvSpPr>
        <p:spPr/>
        <p:txBody>
          <a:bodyPr>
            <a:normAutofit fontScale="70000" lnSpcReduction="20000"/>
          </a:bodyPr>
          <a:lstStyle/>
          <a:p>
            <a:r>
              <a:rPr lang="en-US" sz="2400" dirty="0"/>
              <a:t>Student employees that will undergo classification change after Summer Session I must have two student listings submitted by the department, one for the 1870, 1871, or 1872 classification and another for the 1874 or 1875 bridge classification</a:t>
            </a:r>
          </a:p>
          <a:p>
            <a:r>
              <a:rPr lang="en-US" sz="2400" dirty="0"/>
              <a:t>Ex: Summer Session I: an undergraduate student employee has 6 units, however effective July 07 only has 3 units for Summer Session II. </a:t>
            </a:r>
            <a:br>
              <a:rPr lang="en-US" sz="2400" dirty="0"/>
            </a:br>
            <a:r>
              <a:rPr lang="en-US" sz="2400" dirty="0"/>
              <a:t>From 07/01 – 07/06 hours must be reported as an 1870 (or 1871/1872) student employee and 07/07- 08/16/2022, hours would be reported as 1874 (or 1875) bridge student employee. This change in classification would require two separate student hour listings to be shared with Payroll.</a:t>
            </a:r>
          </a:p>
          <a:p>
            <a:r>
              <a:rPr lang="en-US" sz="2400" dirty="0"/>
              <a:t>Similar process occurs at the end of bridge in August; student employees converting from bridge being rehired for the Academic Year will have two student hour listings:  08/01 – 08/16 as 1874 (1875) bridge student employee and 08/17 – 08/31 as 1870 (1871/1872) student employee</a:t>
            </a:r>
          </a:p>
          <a:p>
            <a:endParaRPr lang="en-US" dirty="0"/>
          </a:p>
        </p:txBody>
      </p:sp>
    </p:spTree>
    <p:extLst>
      <p:ext uri="{BB962C8B-B14F-4D97-AF65-F5344CB8AC3E}">
        <p14:creationId xmlns:p14="http://schemas.microsoft.com/office/powerpoint/2010/main" val="226579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6" name="Rectangle 7">
            <a:extLst>
              <a:ext uri="{FF2B5EF4-FFF2-40B4-BE49-F238E27FC236}">
                <a16:creationId xmlns:a16="http://schemas.microsoft.com/office/drawing/2014/main" id="{2E64DAFB-AD9A-4E52-B026-8641CCD6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8103"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9">
            <a:extLst>
              <a:ext uri="{FF2B5EF4-FFF2-40B4-BE49-F238E27FC236}">
                <a16:creationId xmlns:a16="http://schemas.microsoft.com/office/drawing/2014/main" id="{23B1C8FC-E1FE-470B-AB3B-D4B1D8C9D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10241" y="321733"/>
            <a:ext cx="6942425" cy="845983"/>
          </a:xfrm>
          <a:effectLst>
            <a:outerShdw blurRad="88900" dist="38100" dir="2700000" algn="tl" rotWithShape="0">
              <a:prstClr val="black">
                <a:alpha val="30000"/>
              </a:prstClr>
            </a:outerShdw>
          </a:effectLst>
        </p:spPr>
        <p:txBody>
          <a:bodyPr anchor="b">
            <a:normAutofit/>
          </a:bodyPr>
          <a:lstStyle/>
          <a:p>
            <a:r>
              <a:rPr lang="en-US"/>
              <a:t>TERMINATION/SEPARATION</a:t>
            </a:r>
            <a:endParaRPr lang="en-US" dirty="0"/>
          </a:p>
        </p:txBody>
      </p:sp>
      <p:pic>
        <p:nvPicPr>
          <p:cNvPr id="38" name="Picture 11">
            <a:extLst>
              <a:ext uri="{FF2B5EF4-FFF2-40B4-BE49-F238E27FC236}">
                <a16:creationId xmlns:a16="http://schemas.microsoft.com/office/drawing/2014/main" id="{56ED1086-4FBF-41E3-B23D-0AF086E76F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2846786"/>
            <a:ext cx="1202248" cy="144270"/>
          </a:xfrm>
          <a:prstGeom prst="rect">
            <a:avLst/>
          </a:prstGeom>
        </p:spPr>
      </p:pic>
      <p:pic>
        <p:nvPicPr>
          <p:cNvPr id="39" name="Picture 13">
            <a:extLst>
              <a:ext uri="{FF2B5EF4-FFF2-40B4-BE49-F238E27FC236}">
                <a16:creationId xmlns:a16="http://schemas.microsoft.com/office/drawing/2014/main" id="{8900C04C-9973-40F3-8121-55AC6A472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5851041"/>
            <a:ext cx="7452665" cy="321164"/>
          </a:xfrm>
          <a:prstGeom prst="rect">
            <a:avLst/>
          </a:prstGeom>
        </p:spPr>
      </p:pic>
      <p:sp>
        <p:nvSpPr>
          <p:cNvPr id="40" name="Rectangle 15">
            <a:extLst>
              <a:ext uri="{FF2B5EF4-FFF2-40B4-BE49-F238E27FC236}">
                <a16:creationId xmlns:a16="http://schemas.microsoft.com/office/drawing/2014/main" id="{CD6B57F6-C734-4FDA-9495-94E602DC5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9448"/>
            <a:ext cx="7452665" cy="4381221"/>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0240" y="1960966"/>
            <a:ext cx="6450792" cy="3418626"/>
          </a:xfrm>
        </p:spPr>
        <p:txBody>
          <a:bodyPr anchor="t">
            <a:normAutofit/>
          </a:bodyPr>
          <a:lstStyle/>
          <a:p>
            <a:pPr lvl="1"/>
            <a:r>
              <a:rPr lang="en-US" sz="1100" dirty="0">
                <a:solidFill>
                  <a:srgbClr val="FFFFFF"/>
                </a:solidFill>
              </a:rPr>
              <a:t>Final hours must be submitted to Payroll within 72 hours</a:t>
            </a:r>
          </a:p>
          <a:p>
            <a:pPr lvl="2"/>
            <a:r>
              <a:rPr lang="en-US" sz="1100" dirty="0">
                <a:solidFill>
                  <a:srgbClr val="FFFFFF"/>
                </a:solidFill>
              </a:rPr>
              <a:t>Separating or withdrawing from the university</a:t>
            </a:r>
          </a:p>
          <a:p>
            <a:pPr lvl="2"/>
            <a:r>
              <a:rPr lang="en-US" sz="1100" dirty="0">
                <a:solidFill>
                  <a:srgbClr val="FFFFFF"/>
                </a:solidFill>
              </a:rPr>
              <a:t>Graduating</a:t>
            </a:r>
          </a:p>
          <a:p>
            <a:pPr lvl="2"/>
            <a:r>
              <a:rPr lang="en-US" sz="1100" dirty="0">
                <a:solidFill>
                  <a:srgbClr val="FFFFFF"/>
                </a:solidFill>
              </a:rPr>
              <a:t>Resignations</a:t>
            </a:r>
          </a:p>
          <a:p>
            <a:pPr lvl="2"/>
            <a:r>
              <a:rPr lang="en-US" sz="1100" dirty="0">
                <a:solidFill>
                  <a:srgbClr val="FFFFFF"/>
                </a:solidFill>
              </a:rPr>
              <a:t>Send copy of final hours to FWS</a:t>
            </a:r>
          </a:p>
          <a:p>
            <a:pPr lvl="2"/>
            <a:endParaRPr lang="en-US" sz="1100" dirty="0">
              <a:solidFill>
                <a:srgbClr val="FFFFFF"/>
              </a:solidFill>
            </a:endParaRPr>
          </a:p>
          <a:p>
            <a:pPr lvl="1"/>
            <a:r>
              <a:rPr lang="en-US" sz="1100" dirty="0">
                <a:solidFill>
                  <a:srgbClr val="FFFFFF"/>
                </a:solidFill>
              </a:rPr>
              <a:t>Per AB 2410, which amended Section 220 of the Labor Code, an employee who is discharged must be paid wages earned </a:t>
            </a:r>
            <a:r>
              <a:rPr lang="en-US" sz="1100" b="1" i="1" dirty="0">
                <a:solidFill>
                  <a:srgbClr val="FFFFFF"/>
                </a:solidFill>
              </a:rPr>
              <a:t>immediately</a:t>
            </a:r>
          </a:p>
          <a:p>
            <a:pPr lvl="2"/>
            <a:r>
              <a:rPr lang="en-US" sz="1100" b="1" i="1" dirty="0">
                <a:solidFill>
                  <a:srgbClr val="FFFFFF"/>
                </a:solidFill>
              </a:rPr>
              <a:t>Note:  </a:t>
            </a:r>
            <a:r>
              <a:rPr lang="en-US" sz="1100" i="1" dirty="0">
                <a:solidFill>
                  <a:srgbClr val="FFFFFF"/>
                </a:solidFill>
              </a:rPr>
              <a:t>The student is entitled to receive pay for all hours worked at the time of separation. Failure to comply is  violation of AB 2410 Section 220 and may result in fines to the department</a:t>
            </a:r>
          </a:p>
          <a:p>
            <a:pPr lvl="1"/>
            <a:r>
              <a:rPr lang="en-US" sz="1100" dirty="0">
                <a:solidFill>
                  <a:srgbClr val="FFFFFF"/>
                </a:solidFill>
              </a:rPr>
              <a:t>Notify  FWS Lead p</a:t>
            </a:r>
            <a:r>
              <a:rPr lang="en-US" sz="1100" b="1" dirty="0">
                <a:solidFill>
                  <a:srgbClr val="FFFFFF"/>
                </a:solidFill>
              </a:rPr>
              <a:t>rior</a:t>
            </a:r>
            <a:r>
              <a:rPr lang="en-US" sz="1100" dirty="0">
                <a:solidFill>
                  <a:srgbClr val="FFFFFF"/>
                </a:solidFill>
              </a:rPr>
              <a:t> to terminating (Involuntary Dismissal) </a:t>
            </a:r>
          </a:p>
          <a:p>
            <a:pPr lvl="1"/>
            <a:r>
              <a:rPr lang="en-US" sz="1100" dirty="0">
                <a:solidFill>
                  <a:srgbClr val="FFFFFF"/>
                </a:solidFill>
              </a:rPr>
              <a:t>Each termination will be evaluated on a case by case basis by FWS and Student Employment</a:t>
            </a:r>
          </a:p>
          <a:p>
            <a:pPr lvl="2"/>
            <a:r>
              <a:rPr lang="en-US" sz="1100" dirty="0">
                <a:solidFill>
                  <a:srgbClr val="FFFFFF"/>
                </a:solidFill>
              </a:rPr>
              <a:t>Student must receive final check on last day of employment</a:t>
            </a:r>
          </a:p>
          <a:p>
            <a:pPr lvl="1"/>
            <a:r>
              <a:rPr lang="en-US" sz="1100" dirty="0">
                <a:solidFill>
                  <a:srgbClr val="FFFFFF"/>
                </a:solidFill>
              </a:rPr>
              <a:t>Submit FWS Change/Termination form</a:t>
            </a:r>
          </a:p>
          <a:p>
            <a:pPr lvl="2"/>
            <a:r>
              <a:rPr lang="en-US" sz="1100" dirty="0">
                <a:solidFill>
                  <a:srgbClr val="FFFFFF"/>
                </a:solidFill>
              </a:rPr>
              <a:t>Report the last physical day worked</a:t>
            </a:r>
          </a:p>
          <a:p>
            <a:pPr lvl="2"/>
            <a:endParaRPr lang="en-US" sz="1100" dirty="0">
              <a:solidFill>
                <a:srgbClr val="FFFFFF"/>
              </a:solidFill>
            </a:endParaRPr>
          </a:p>
          <a:p>
            <a:pPr marL="914400" lvl="2" indent="0">
              <a:buNone/>
            </a:pPr>
            <a:endParaRPr lang="en-US" sz="1100" dirty="0">
              <a:solidFill>
                <a:srgbClr val="FFFFFF"/>
              </a:solidFill>
            </a:endParaRPr>
          </a:p>
        </p:txBody>
      </p:sp>
      <p:sp>
        <p:nvSpPr>
          <p:cNvPr id="41" name="Rectangle 17">
            <a:extLst>
              <a:ext uri="{FF2B5EF4-FFF2-40B4-BE49-F238E27FC236}">
                <a16:creationId xmlns:a16="http://schemas.microsoft.com/office/drawing/2014/main" id="{D6C984CB-7FE4-4AD0-8CF7-11AD5573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752" y="148944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492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6887390" cy="1080938"/>
          </a:xfrm>
        </p:spPr>
        <p:txBody>
          <a:bodyPr>
            <a:normAutofit/>
          </a:bodyPr>
          <a:lstStyle/>
          <a:p>
            <a:r>
              <a:rPr lang="en-US" dirty="0"/>
              <a:t>Work-Study/JLD  Contact Information</a:t>
            </a:r>
          </a:p>
        </p:txBody>
      </p:sp>
      <p:sp>
        <p:nvSpPr>
          <p:cNvPr id="5" name="Content Placeholder 4"/>
          <p:cNvSpPr>
            <a:spLocks noGrp="1"/>
          </p:cNvSpPr>
          <p:nvPr>
            <p:ph sz="half" idx="1"/>
          </p:nvPr>
        </p:nvSpPr>
        <p:spPr>
          <a:xfrm>
            <a:off x="439778" y="2276775"/>
            <a:ext cx="3657600" cy="3599316"/>
          </a:xfrm>
        </p:spPr>
        <p:txBody>
          <a:bodyPr>
            <a:noAutofit/>
          </a:bodyPr>
          <a:lstStyle/>
          <a:p>
            <a:r>
              <a:rPr lang="en-US" sz="1400" dirty="0"/>
              <a:t>Patricia Aguilera</a:t>
            </a:r>
          </a:p>
          <a:p>
            <a:r>
              <a:rPr lang="en-US" sz="1400" dirty="0"/>
              <a:t>Federal Work-Study Lead </a:t>
            </a:r>
            <a:r>
              <a:rPr lang="en-US" sz="1400" dirty="0">
                <a:hlinkClick r:id="rId2"/>
              </a:rPr>
              <a:t>paguiler@csusb.edu</a:t>
            </a:r>
            <a:endParaRPr lang="en-US" sz="1400" dirty="0"/>
          </a:p>
          <a:p>
            <a:r>
              <a:rPr lang="en-US" sz="1400" dirty="0"/>
              <a:t>(909) 537-3440</a:t>
            </a:r>
          </a:p>
          <a:p>
            <a:endParaRPr lang="en-US" sz="1400" dirty="0"/>
          </a:p>
          <a:p>
            <a:r>
              <a:rPr lang="en-US" sz="1400" dirty="0"/>
              <a:t>Leslie Delgadillo</a:t>
            </a:r>
          </a:p>
          <a:p>
            <a:r>
              <a:rPr lang="en-US" sz="1400" dirty="0"/>
              <a:t>Federal Work-Study Coordinator </a:t>
            </a:r>
          </a:p>
          <a:p>
            <a:r>
              <a:rPr lang="en-US" sz="1400" dirty="0"/>
              <a:t>Leslie.Delgadillo@csusb.edu</a:t>
            </a:r>
          </a:p>
          <a:p>
            <a:endParaRPr lang="en-US" sz="1400" dirty="0"/>
          </a:p>
          <a:p>
            <a:pPr marL="68580" indent="0">
              <a:buNone/>
            </a:pPr>
            <a:r>
              <a:rPr lang="en-US" sz="1400" dirty="0"/>
              <a:t>Lizzet Lopez</a:t>
            </a:r>
          </a:p>
          <a:p>
            <a:pPr marL="68580" indent="0">
              <a:buNone/>
            </a:pPr>
            <a:r>
              <a:rPr lang="en-US" sz="1400" dirty="0"/>
              <a:t>Job Location &amp; Development</a:t>
            </a:r>
          </a:p>
          <a:p>
            <a:pPr marL="68580" indent="0">
              <a:buNone/>
            </a:pPr>
            <a:r>
              <a:rPr lang="en-US" sz="1400" dirty="0">
                <a:hlinkClick r:id="rId3"/>
              </a:rPr>
              <a:t>Lizzet.lopez@csusb.edu</a:t>
            </a:r>
            <a:endParaRPr lang="en-US" sz="1400" dirty="0"/>
          </a:p>
          <a:p>
            <a:pPr marL="68580" indent="0">
              <a:buNone/>
            </a:pPr>
            <a:r>
              <a:rPr lang="en-US" sz="1400" dirty="0"/>
              <a:t>(909) 537-3433</a:t>
            </a:r>
          </a:p>
        </p:txBody>
      </p:sp>
      <p:sp>
        <p:nvSpPr>
          <p:cNvPr id="6" name="Content Placeholder 5"/>
          <p:cNvSpPr>
            <a:spLocks noGrp="1"/>
          </p:cNvSpPr>
          <p:nvPr>
            <p:ph sz="half" idx="2"/>
          </p:nvPr>
        </p:nvSpPr>
        <p:spPr/>
        <p:txBody>
          <a:bodyPr>
            <a:normAutofit fontScale="92500" lnSpcReduction="10000"/>
          </a:bodyPr>
          <a:lstStyle/>
          <a:p>
            <a:r>
              <a:rPr lang="en-US" sz="1800" dirty="0"/>
              <a:t>Office hours:  Monday-Friday 8AM-5PM</a:t>
            </a:r>
          </a:p>
          <a:p>
            <a:r>
              <a:rPr lang="en-US" sz="1800" dirty="0"/>
              <a:t>Summer hours: Monday-Thursday 8AM-5:30 PM</a:t>
            </a:r>
          </a:p>
          <a:p>
            <a:endParaRPr lang="en-US" sz="1800" dirty="0"/>
          </a:p>
          <a:p>
            <a:r>
              <a:rPr lang="en-US" sz="1800" dirty="0"/>
              <a:t>Lead/Supervisor line: 537-5479</a:t>
            </a:r>
          </a:p>
          <a:p>
            <a:r>
              <a:rPr lang="en-US" sz="1800" dirty="0"/>
              <a:t>Student line: 537-5226</a:t>
            </a:r>
          </a:p>
          <a:p>
            <a:r>
              <a:rPr lang="en-US" sz="1800" dirty="0"/>
              <a:t>FAX line:  537-7024</a:t>
            </a:r>
          </a:p>
          <a:p>
            <a:endParaRPr lang="en-US" sz="1800" dirty="0"/>
          </a:p>
          <a:p>
            <a:r>
              <a:rPr lang="en-US" sz="1800" dirty="0"/>
              <a:t>FWS EMAIL:  WORKSTUDY@CSUSB.EDU</a:t>
            </a:r>
          </a:p>
        </p:txBody>
      </p:sp>
    </p:spTree>
    <p:extLst>
      <p:ext uri="{BB962C8B-B14F-4D97-AF65-F5344CB8AC3E}">
        <p14:creationId xmlns:p14="http://schemas.microsoft.com/office/powerpoint/2010/main" val="96356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3F7C-DD42-4CE0-8278-72DC5A41BA26}"/>
              </a:ext>
            </a:extLst>
          </p:cNvPr>
          <p:cNvSpPr>
            <a:spLocks noGrp="1"/>
          </p:cNvSpPr>
          <p:nvPr>
            <p:ph type="title"/>
          </p:nvPr>
        </p:nvSpPr>
        <p:spPr/>
        <p:txBody>
          <a:bodyPr/>
          <a:lstStyle/>
          <a:p>
            <a:r>
              <a:rPr lang="en-US" dirty="0"/>
              <a:t>Q and A?</a:t>
            </a:r>
            <a:br>
              <a:rPr lang="en-US" dirty="0"/>
            </a:br>
            <a:endParaRPr lang="en-US" dirty="0"/>
          </a:p>
        </p:txBody>
      </p:sp>
      <p:sp>
        <p:nvSpPr>
          <p:cNvPr id="3" name="Content Placeholder 2">
            <a:extLst>
              <a:ext uri="{FF2B5EF4-FFF2-40B4-BE49-F238E27FC236}">
                <a16:creationId xmlns:a16="http://schemas.microsoft.com/office/drawing/2014/main" id="{FD48AF7A-B17F-4836-8FF1-8FAC87E13E26}"/>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60CDF2FC-2334-4111-BDE4-1D956A4E78CE}"/>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58728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Student Eligibility Requirements</a:t>
            </a:r>
          </a:p>
        </p:txBody>
      </p:sp>
      <p:graphicFrame>
        <p:nvGraphicFramePr>
          <p:cNvPr id="60" name="Content Placeholder 2">
            <a:extLst>
              <a:ext uri="{FF2B5EF4-FFF2-40B4-BE49-F238E27FC236}">
                <a16:creationId xmlns:a16="http://schemas.microsoft.com/office/drawing/2014/main" id="{80BD98E5-F778-C810-D7A0-3CBA34E6BD2D}"/>
              </a:ext>
            </a:extLst>
          </p:cNvPr>
          <p:cNvGraphicFramePr>
            <a:graphicFrameLocks noGrp="1"/>
          </p:cNvGraphicFramePr>
          <p:nvPr>
            <p:ph idx="1"/>
            <p:extLst>
              <p:ext uri="{D42A27DB-BD31-4B8C-83A1-F6EECF244321}">
                <p14:modId xmlns:p14="http://schemas.microsoft.com/office/powerpoint/2010/main" val="532083968"/>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56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A58504-6006-4B67-AE95-7DB87346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7504F1-4EE5-437A-9CA9-8672F11D1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6AC952A6-CC03-47AA-AD37-B2E959A9D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673400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4194"/>
            <a:ext cx="6097015" cy="1311176"/>
          </a:xfrm>
        </p:spPr>
        <p:txBody>
          <a:bodyPr anchor="b">
            <a:normAutofit/>
          </a:bodyPr>
          <a:lstStyle/>
          <a:p>
            <a:pPr algn="r"/>
            <a:r>
              <a:rPr lang="en-US" sz="4200"/>
              <a:t>FWS POLICIES &amp; RULES</a:t>
            </a:r>
          </a:p>
        </p:txBody>
      </p:sp>
      <p:sp>
        <p:nvSpPr>
          <p:cNvPr id="16" name="Rectangle 15">
            <a:extLst>
              <a:ext uri="{FF2B5EF4-FFF2-40B4-BE49-F238E27FC236}">
                <a16:creationId xmlns:a16="http://schemas.microsoft.com/office/drawing/2014/main" id="{080B5962-AA92-4E66-8F31-F459392E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4557357"/>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7D9E0C4-D894-444E-920A-196A7647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 y="6210130"/>
            <a:ext cx="6726064"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73D07A-2B5C-4BE6-823B-8909EED9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6726063"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DD7462-85B6-40DC-AC66-8B0241CA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6210130"/>
            <a:ext cx="231021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9BFB9B3-E750-88C6-09C8-4FCA427FC704}"/>
              </a:ext>
            </a:extLst>
          </p:cNvPr>
          <p:cNvGraphicFramePr>
            <a:graphicFrameLocks noGrp="1"/>
          </p:cNvGraphicFramePr>
          <p:nvPr>
            <p:ph idx="1"/>
            <p:extLst>
              <p:ext uri="{D42A27DB-BD31-4B8C-83A1-F6EECF244321}">
                <p14:modId xmlns:p14="http://schemas.microsoft.com/office/powerpoint/2010/main" val="2807230352"/>
              </p:ext>
            </p:extLst>
          </p:nvPr>
        </p:nvGraphicFramePr>
        <p:xfrm>
          <a:off x="465534" y="644525"/>
          <a:ext cx="8198644"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649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CE9B-14AB-8066-5AFA-BC13C30A52EC}"/>
              </a:ext>
            </a:extLst>
          </p:cNvPr>
          <p:cNvSpPr>
            <a:spLocks noGrp="1"/>
          </p:cNvSpPr>
          <p:nvPr>
            <p:ph type="title"/>
          </p:nvPr>
        </p:nvSpPr>
        <p:spPr/>
        <p:txBody>
          <a:bodyPr/>
          <a:lstStyle/>
          <a:p>
            <a:r>
              <a:rPr lang="en-US" dirty="0"/>
              <a:t>Bridge vs. Non-Bridge Appointments</a:t>
            </a:r>
          </a:p>
        </p:txBody>
      </p:sp>
      <p:sp>
        <p:nvSpPr>
          <p:cNvPr id="3" name="Content Placeholder 2">
            <a:extLst>
              <a:ext uri="{FF2B5EF4-FFF2-40B4-BE49-F238E27FC236}">
                <a16:creationId xmlns:a16="http://schemas.microsoft.com/office/drawing/2014/main" id="{D28A3B1B-BC94-8709-1F63-89E56D3B9D45}"/>
              </a:ext>
            </a:extLst>
          </p:cNvPr>
          <p:cNvSpPr>
            <a:spLocks noGrp="1"/>
          </p:cNvSpPr>
          <p:nvPr>
            <p:ph idx="1"/>
          </p:nvPr>
        </p:nvSpPr>
        <p:spPr/>
        <p:txBody>
          <a:bodyPr>
            <a:normAutofit fontScale="92500" lnSpcReduction="10000"/>
          </a:bodyPr>
          <a:lstStyle/>
          <a:p>
            <a:r>
              <a:rPr lang="en-US" dirty="0"/>
              <a:t>A bridge appointment occurs when there is a 5 week break in attendance </a:t>
            </a:r>
          </a:p>
          <a:p>
            <a:r>
              <a:rPr lang="en-US" dirty="0"/>
              <a:t>Based on student’s summer enrollment</a:t>
            </a:r>
          </a:p>
          <a:p>
            <a:r>
              <a:rPr lang="en-US" dirty="0"/>
              <a:t>Student is subject to FICA and Medicare taxes</a:t>
            </a:r>
          </a:p>
          <a:p>
            <a:r>
              <a:rPr lang="en-US" dirty="0"/>
              <a:t>Bridge on-campus job code:  1875</a:t>
            </a:r>
          </a:p>
          <a:p>
            <a:r>
              <a:rPr lang="en-US" dirty="0"/>
              <a:t>Bridge off-campus job code 1876</a:t>
            </a:r>
          </a:p>
          <a:p>
            <a:r>
              <a:rPr lang="en-US" dirty="0"/>
              <a:t>Non-Bridge on-campus job code 1871</a:t>
            </a:r>
          </a:p>
          <a:p>
            <a:r>
              <a:rPr lang="en-US" dirty="0"/>
              <a:t>Non-Bridge off-campus job code 1872</a:t>
            </a:r>
          </a:p>
          <a:p>
            <a:r>
              <a:rPr lang="en-US" dirty="0"/>
              <a:t>ISA appointment job codes:  1151/1153</a:t>
            </a:r>
          </a:p>
        </p:txBody>
      </p:sp>
    </p:spTree>
    <p:extLst>
      <p:ext uri="{BB962C8B-B14F-4D97-AF65-F5344CB8AC3E}">
        <p14:creationId xmlns:p14="http://schemas.microsoft.com/office/powerpoint/2010/main" val="137875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a:t>2022 Bridge and SA Track Sheet</a:t>
            </a:r>
          </a:p>
        </p:txBody>
      </p:sp>
      <p:sp>
        <p:nvSpPr>
          <p:cNvPr id="3" name="Content Placeholder 2"/>
          <p:cNvSpPr>
            <a:spLocks noGrp="1"/>
          </p:cNvSpPr>
          <p:nvPr>
            <p:ph idx="1"/>
          </p:nvPr>
        </p:nvSpPr>
        <p:spPr>
          <a:xfrm>
            <a:off x="685800" y="1676400"/>
            <a:ext cx="7772400" cy="3810000"/>
          </a:xfrm>
        </p:spPr>
        <p:txBody>
          <a:bodyPr/>
          <a:lstStyle/>
          <a:p>
            <a:pPr marL="0" indent="0">
              <a:buNone/>
            </a:pPr>
            <a:endParaRPr lang="en-US" sz="1100" dirty="0"/>
          </a:p>
          <a:p>
            <a:pPr marL="0" indent="0">
              <a:buNone/>
            </a:pPr>
            <a:endParaRPr lang="en-US" sz="1100" dirty="0"/>
          </a:p>
          <a:p>
            <a:pPr marL="0" indent="0">
              <a:buNone/>
            </a:pPr>
            <a:endParaRPr lang="en-US" sz="1100" dirty="0"/>
          </a:p>
        </p:txBody>
      </p:sp>
      <p:pic>
        <p:nvPicPr>
          <p:cNvPr id="7" name="Picture 6">
            <a:extLst>
              <a:ext uri="{FF2B5EF4-FFF2-40B4-BE49-F238E27FC236}">
                <a16:creationId xmlns:a16="http://schemas.microsoft.com/office/drawing/2014/main" id="{B517AF1B-4024-5026-99F7-5280C3AF51A9}"/>
              </a:ext>
            </a:extLst>
          </p:cNvPr>
          <p:cNvPicPr>
            <a:picLocks noChangeAspect="1"/>
          </p:cNvPicPr>
          <p:nvPr/>
        </p:nvPicPr>
        <p:blipFill>
          <a:blip r:embed="rId2"/>
          <a:srcRect/>
          <a:stretch/>
        </p:blipFill>
        <p:spPr>
          <a:xfrm>
            <a:off x="261968" y="990600"/>
            <a:ext cx="8577232" cy="4876800"/>
          </a:xfrm>
          <a:prstGeom prst="rect">
            <a:avLst/>
          </a:prstGeom>
        </p:spPr>
      </p:pic>
    </p:spTree>
    <p:extLst>
      <p:ext uri="{BB962C8B-B14F-4D97-AF65-F5344CB8AC3E}">
        <p14:creationId xmlns:p14="http://schemas.microsoft.com/office/powerpoint/2010/main" val="69151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solidFill>
                  <a:srgbClr val="FFFFFF"/>
                </a:solidFill>
              </a:rPr>
              <a:t>Career Center:  Handshake</a:t>
            </a:r>
          </a:p>
        </p:txBody>
      </p:sp>
      <p:sp>
        <p:nvSpPr>
          <p:cNvPr id="3" name="Content Placeholder 2"/>
          <p:cNvSpPr>
            <a:spLocks noGrp="1"/>
          </p:cNvSpPr>
          <p:nvPr>
            <p:ph idx="1"/>
          </p:nvPr>
        </p:nvSpPr>
        <p:spPr>
          <a:xfrm>
            <a:off x="3965996" y="661106"/>
            <a:ext cx="4693021" cy="5503101"/>
          </a:xfrm>
        </p:spPr>
        <p:txBody>
          <a:bodyPr anchor="ctr">
            <a:normAutofit/>
          </a:bodyPr>
          <a:lstStyle/>
          <a:p>
            <a:r>
              <a:rPr lang="en-US" sz="1700">
                <a:solidFill>
                  <a:srgbClr val="FFFFFF"/>
                </a:solidFill>
              </a:rPr>
              <a:t>Post FWS jobs on the Career Center website (Handshake)</a:t>
            </a:r>
          </a:p>
          <a:p>
            <a:r>
              <a:rPr lang="en-US" sz="1700">
                <a:solidFill>
                  <a:srgbClr val="FFFFFF"/>
                </a:solidFill>
              </a:rPr>
              <a:t>Job postings are subject to approval</a:t>
            </a:r>
          </a:p>
          <a:p>
            <a:r>
              <a:rPr lang="en-US" sz="1700">
                <a:solidFill>
                  <a:srgbClr val="FFFFFF"/>
                </a:solidFill>
              </a:rPr>
              <a:t>Determine hourly rate</a:t>
            </a:r>
          </a:p>
          <a:p>
            <a:pPr lvl="1"/>
            <a:r>
              <a:rPr lang="en-US" sz="1700">
                <a:solidFill>
                  <a:srgbClr val="FFFFFF"/>
                </a:solidFill>
              </a:rPr>
              <a:t>Minimum wage is $15/hour for Student Assistants</a:t>
            </a:r>
          </a:p>
          <a:p>
            <a:pPr lvl="1"/>
            <a:r>
              <a:rPr lang="en-US" sz="1700">
                <a:solidFill>
                  <a:srgbClr val="FFFFFF"/>
                </a:solidFill>
              </a:rPr>
              <a:t>$16/hour for Instructional Student Assistant - ISA</a:t>
            </a:r>
          </a:p>
          <a:p>
            <a:r>
              <a:rPr lang="en-US" sz="1700">
                <a:solidFill>
                  <a:srgbClr val="FFFFFF"/>
                </a:solidFill>
              </a:rPr>
              <a:t>Justification required for all starting rates above minimum hourly rates</a:t>
            </a:r>
          </a:p>
          <a:p>
            <a:r>
              <a:rPr lang="en-US" sz="1700">
                <a:solidFill>
                  <a:srgbClr val="FFFFFF"/>
                </a:solidFill>
              </a:rPr>
              <a:t>Job listings will be removed by the Career Center</a:t>
            </a:r>
          </a:p>
          <a:p>
            <a:r>
              <a:rPr lang="en-US" sz="1700" b="1">
                <a:solidFill>
                  <a:srgbClr val="FFFFFF"/>
                </a:solidFill>
              </a:rPr>
              <a:t>Do not post FWS jobs on the Campus or BB list serves</a:t>
            </a:r>
          </a:p>
          <a:p>
            <a:r>
              <a:rPr lang="en-US" sz="1700">
                <a:solidFill>
                  <a:srgbClr val="FFFFFF"/>
                </a:solidFill>
              </a:rPr>
              <a:t>Continuing Re-hires do not need to be posted on Handshake</a:t>
            </a:r>
          </a:p>
        </p:txBody>
      </p:sp>
    </p:spTree>
    <p:extLst>
      <p:ext uri="{BB962C8B-B14F-4D97-AF65-F5344CB8AC3E}">
        <p14:creationId xmlns:p14="http://schemas.microsoft.com/office/powerpoint/2010/main" val="30018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34"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Background Check</a:t>
            </a:r>
          </a:p>
        </p:txBody>
      </p:sp>
      <p:graphicFrame>
        <p:nvGraphicFramePr>
          <p:cNvPr id="35" name="Content Placeholder 2">
            <a:extLst>
              <a:ext uri="{FF2B5EF4-FFF2-40B4-BE49-F238E27FC236}">
                <a16:creationId xmlns:a16="http://schemas.microsoft.com/office/drawing/2014/main" id="{A1D5EA9D-CEAE-DBD5-7C97-155BFB5C5118}"/>
              </a:ext>
            </a:extLst>
          </p:cNvPr>
          <p:cNvGraphicFramePr>
            <a:graphicFrameLocks noGrp="1"/>
          </p:cNvGraphicFramePr>
          <p:nvPr>
            <p:ph idx="1"/>
            <p:extLst>
              <p:ext uri="{D42A27DB-BD31-4B8C-83A1-F6EECF244321}">
                <p14:modId xmlns:p14="http://schemas.microsoft.com/office/powerpoint/2010/main" val="446081023"/>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409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4" name="Rectangle 61">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63">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pic>
        <p:nvPicPr>
          <p:cNvPr id="106" name="Picture 65">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7828359" cy="321164"/>
          </a:xfrm>
          <a:prstGeom prst="rect">
            <a:avLst/>
          </a:prstGeom>
        </p:spPr>
      </p:pic>
      <p:sp>
        <p:nvSpPr>
          <p:cNvPr id="107" name="Rectangle 67">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7210396" cy="1080938"/>
          </a:xfrm>
        </p:spPr>
        <p:txBody>
          <a:bodyPr>
            <a:normAutofit/>
          </a:bodyPr>
          <a:lstStyle/>
          <a:p>
            <a:r>
              <a:rPr lang="en-US">
                <a:solidFill>
                  <a:srgbClr val="FFFFFF"/>
                </a:solidFill>
              </a:rPr>
              <a:t>FWS Placement &amp; Deadlines</a:t>
            </a:r>
          </a:p>
        </p:txBody>
      </p:sp>
      <p:pic>
        <p:nvPicPr>
          <p:cNvPr id="108" name="Picture 69">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09" name="Rectangle 71">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752"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0" name="Picture 73">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885714"/>
            <a:ext cx="7828359" cy="321164"/>
          </a:xfrm>
          <a:prstGeom prst="rect">
            <a:avLst/>
          </a:prstGeom>
        </p:spPr>
      </p:pic>
      <p:sp>
        <p:nvSpPr>
          <p:cNvPr id="111" name="Rectangle 75">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241" y="2437831"/>
            <a:ext cx="6835517" cy="3150308"/>
          </a:xfrm>
        </p:spPr>
        <p:txBody>
          <a:bodyPr>
            <a:normAutofit/>
          </a:bodyPr>
          <a:lstStyle/>
          <a:p>
            <a:r>
              <a:rPr lang="en-US" sz="700">
                <a:solidFill>
                  <a:srgbClr val="FFFFFF"/>
                </a:solidFill>
              </a:rPr>
              <a:t>First day of summer employment:  </a:t>
            </a:r>
          </a:p>
          <a:p>
            <a:pPr lvl="1"/>
            <a:r>
              <a:rPr lang="en-US" sz="700">
                <a:solidFill>
                  <a:srgbClr val="FFFFFF"/>
                </a:solidFill>
              </a:rPr>
              <a:t>June 1, 2022</a:t>
            </a:r>
          </a:p>
          <a:p>
            <a:pPr lvl="1"/>
            <a:r>
              <a:rPr lang="en-US" sz="700">
                <a:solidFill>
                  <a:srgbClr val="FFFFFF"/>
                </a:solidFill>
              </a:rPr>
              <a:t>FWS students must have remaining funding from 21/22 FWS award to work June 1 – June 30</a:t>
            </a:r>
          </a:p>
          <a:p>
            <a:r>
              <a:rPr lang="en-US" sz="700">
                <a:solidFill>
                  <a:srgbClr val="FFFFFF"/>
                </a:solidFill>
              </a:rPr>
              <a:t>If no 21/22 funding available for June</a:t>
            </a:r>
          </a:p>
          <a:p>
            <a:pPr lvl="1"/>
            <a:r>
              <a:rPr lang="en-US" sz="700">
                <a:solidFill>
                  <a:srgbClr val="FFFFFF"/>
                </a:solidFill>
              </a:rPr>
              <a:t>FWS student cannot begin working until July 1 under their 22/23 FWS award</a:t>
            </a:r>
          </a:p>
          <a:p>
            <a:r>
              <a:rPr lang="en-US" sz="700">
                <a:solidFill>
                  <a:srgbClr val="FFFFFF"/>
                </a:solidFill>
              </a:rPr>
              <a:t>First day of Fall employment:</a:t>
            </a:r>
          </a:p>
          <a:p>
            <a:pPr lvl="1"/>
            <a:r>
              <a:rPr lang="en-US" sz="700">
                <a:solidFill>
                  <a:srgbClr val="FFFFFF"/>
                </a:solidFill>
              </a:rPr>
              <a:t>August 17, 2022</a:t>
            </a:r>
          </a:p>
          <a:p>
            <a:pPr lvl="1"/>
            <a:r>
              <a:rPr lang="en-US" sz="700">
                <a:solidFill>
                  <a:srgbClr val="FFFFFF"/>
                </a:solidFill>
              </a:rPr>
              <a:t>Incoming Freshman &amp; Transfer Students may not begin working until August 1, 2022</a:t>
            </a:r>
          </a:p>
          <a:p>
            <a:pPr lvl="1"/>
            <a:r>
              <a:rPr lang="en-US" sz="700">
                <a:solidFill>
                  <a:srgbClr val="FFFFFF"/>
                </a:solidFill>
              </a:rPr>
              <a:t>Placement deadline:  November 30, 2022</a:t>
            </a:r>
          </a:p>
          <a:p>
            <a:r>
              <a:rPr lang="en-US" sz="700">
                <a:solidFill>
                  <a:srgbClr val="FFFFFF"/>
                </a:solidFill>
              </a:rPr>
              <a:t>Instructional Student Assistants (ISA)</a:t>
            </a:r>
          </a:p>
          <a:p>
            <a:pPr lvl="1"/>
            <a:r>
              <a:rPr lang="en-US" sz="700">
                <a:solidFill>
                  <a:srgbClr val="FFFFFF"/>
                </a:solidFill>
              </a:rPr>
              <a:t>Open until filled</a:t>
            </a:r>
          </a:p>
          <a:p>
            <a:r>
              <a:rPr lang="en-US" sz="700">
                <a:solidFill>
                  <a:srgbClr val="FFFFFF"/>
                </a:solidFill>
              </a:rPr>
              <a:t>FWS hiring forms must be initiated and submitted to Student Employment </a:t>
            </a:r>
            <a:r>
              <a:rPr lang="en-US" sz="700" b="1" u="sng">
                <a:solidFill>
                  <a:srgbClr val="FFFFFF"/>
                </a:solidFill>
              </a:rPr>
              <a:t>prior</a:t>
            </a:r>
            <a:r>
              <a:rPr lang="en-US" sz="700">
                <a:solidFill>
                  <a:srgbClr val="FFFFFF"/>
                </a:solidFill>
              </a:rPr>
              <a:t> to start date</a:t>
            </a:r>
          </a:p>
          <a:p>
            <a:r>
              <a:rPr lang="en-US" sz="700">
                <a:solidFill>
                  <a:srgbClr val="FFFFFF"/>
                </a:solidFill>
              </a:rPr>
              <a:t>The FWS student must complete the entire hiring process </a:t>
            </a:r>
            <a:r>
              <a:rPr lang="en-US" sz="700" b="1" u="sng">
                <a:solidFill>
                  <a:srgbClr val="FFFFFF"/>
                </a:solidFill>
              </a:rPr>
              <a:t>before</a:t>
            </a:r>
            <a:r>
              <a:rPr lang="en-US" sz="700">
                <a:solidFill>
                  <a:srgbClr val="FFFFFF"/>
                </a:solidFill>
              </a:rPr>
              <a:t> they may begin working</a:t>
            </a:r>
          </a:p>
          <a:p>
            <a:r>
              <a:rPr lang="en-US" sz="700">
                <a:solidFill>
                  <a:srgbClr val="FFFFFF"/>
                </a:solidFill>
              </a:rPr>
              <a:t>The FWS supervisor will receive the FWS Routing Slip from Student Employment that serves as confirmation that the student is hired and can begin working</a:t>
            </a:r>
          </a:p>
          <a:p>
            <a:r>
              <a:rPr lang="en-US" sz="700">
                <a:solidFill>
                  <a:srgbClr val="FFFFFF"/>
                </a:solidFill>
              </a:rPr>
              <a:t>If you allow your student to work before you receive the FWS Routing Slip, you will have to hire as a concurrent hire to pay the student from your department’s funds</a:t>
            </a:r>
          </a:p>
        </p:txBody>
      </p:sp>
    </p:spTree>
    <p:extLst>
      <p:ext uri="{BB962C8B-B14F-4D97-AF65-F5344CB8AC3E}">
        <p14:creationId xmlns:p14="http://schemas.microsoft.com/office/powerpoint/2010/main" val="20701846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26402</TotalTime>
  <Words>2087</Words>
  <Application>Microsoft Office PowerPoint</Application>
  <PresentationFormat>On-screen Show (4:3)</PresentationFormat>
  <Paragraphs>233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Trebuchet MS</vt:lpstr>
      <vt:lpstr>Berlin</vt:lpstr>
      <vt:lpstr>Federal  Work-Study (FWS)</vt:lpstr>
      <vt:lpstr>Agenda </vt:lpstr>
      <vt:lpstr>Student Eligibility Requirements</vt:lpstr>
      <vt:lpstr>FWS POLICIES &amp; RULES</vt:lpstr>
      <vt:lpstr>Bridge vs. Non-Bridge Appointments</vt:lpstr>
      <vt:lpstr>2022 Bridge and SA Track Sheet</vt:lpstr>
      <vt:lpstr>Career Center:  Handshake</vt:lpstr>
      <vt:lpstr>Background Check</vt:lpstr>
      <vt:lpstr>FWS Placement &amp; Deadlines</vt:lpstr>
      <vt:lpstr>Request to hire a FWS student </vt:lpstr>
      <vt:lpstr>  FWS Hiring Instructions </vt:lpstr>
      <vt:lpstr>FWS WORK AUTHORIZATION</vt:lpstr>
      <vt:lpstr>TERMS OF EMPLOYMENT</vt:lpstr>
      <vt:lpstr>ISA CONTRACT LETTER</vt:lpstr>
      <vt:lpstr>DESCRIPTION OF DUTIES FORM (DOD)</vt:lpstr>
      <vt:lpstr>FWS ROUTING SLIP</vt:lpstr>
      <vt:lpstr>Time Reporting - Payroll</vt:lpstr>
      <vt:lpstr>Time Reporting - Continued</vt:lpstr>
      <vt:lpstr>TIMESHEET EXAMPLE</vt:lpstr>
      <vt:lpstr>FWS Payroll Calendar </vt:lpstr>
      <vt:lpstr>July/August Pay Periods</vt:lpstr>
      <vt:lpstr>TERMINATION/SEPARATION</vt:lpstr>
      <vt:lpstr>Work-Study/JLD  Contact Information</vt:lpstr>
      <vt:lpstr>Q and A?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work-study</dc:title>
  <dc:creator>Patricia Aguilera</dc:creator>
  <cp:lastModifiedBy>Patricia Aguilera</cp:lastModifiedBy>
  <cp:revision>216</cp:revision>
  <cp:lastPrinted>2022-05-24T16:10:24Z</cp:lastPrinted>
  <dcterms:created xsi:type="dcterms:W3CDTF">2014-05-16T15:36:49Z</dcterms:created>
  <dcterms:modified xsi:type="dcterms:W3CDTF">2022-07-20T17:58:21Z</dcterms:modified>
</cp:coreProperties>
</file>